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08" r:id="rId4"/>
  </p:sldMasterIdLst>
  <p:notesMasterIdLst>
    <p:notesMasterId r:id="rId27"/>
  </p:notesMasterIdLst>
  <p:handoutMasterIdLst>
    <p:handoutMasterId r:id="rId28"/>
  </p:handoutMasterIdLst>
  <p:sldIdLst>
    <p:sldId id="259" r:id="rId5"/>
    <p:sldId id="261" r:id="rId6"/>
    <p:sldId id="262" r:id="rId7"/>
    <p:sldId id="263" r:id="rId8"/>
    <p:sldId id="264" r:id="rId9"/>
    <p:sldId id="265" r:id="rId10"/>
    <p:sldId id="266" r:id="rId11"/>
    <p:sldId id="267" r:id="rId12"/>
    <p:sldId id="276" r:id="rId13"/>
    <p:sldId id="278" r:id="rId14"/>
    <p:sldId id="279" r:id="rId15"/>
    <p:sldId id="280" r:id="rId16"/>
    <p:sldId id="281" r:id="rId17"/>
    <p:sldId id="282" r:id="rId18"/>
    <p:sldId id="286" r:id="rId19"/>
    <p:sldId id="285" r:id="rId20"/>
    <p:sldId id="272" r:id="rId21"/>
    <p:sldId id="273" r:id="rId22"/>
    <p:sldId id="274" r:id="rId23"/>
    <p:sldId id="283" r:id="rId24"/>
    <p:sldId id="284" r:id="rId25"/>
    <p:sldId id="287" r:id="rId26"/>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8" d="100"/>
          <a:sy n="108" d="100"/>
        </p:scale>
        <p:origin x="678" y="102"/>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8E6680A0-5393-4622-85E4-67B747380CE3}" type="datetimeFigureOut">
              <a:rPr lang="en-US" smtClean="0"/>
              <a:t>9/26/2019</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CEF8DD35-A5B2-439A-9964-B4BA2D876321}" type="slidenum">
              <a:rPr lang="en-US" smtClean="0"/>
              <a:t>‹#›</a:t>
            </a:fld>
            <a:endParaRPr lang="en-US"/>
          </a:p>
        </p:txBody>
      </p:sp>
    </p:spTree>
    <p:extLst>
      <p:ext uri="{BB962C8B-B14F-4D97-AF65-F5344CB8AC3E}">
        <p14:creationId xmlns:p14="http://schemas.microsoft.com/office/powerpoint/2010/main" val="28644709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2160EA69-FA41-4123-B393-4C2503920382}" type="datetimeFigureOut">
              <a:rPr lang="en-US" smtClean="0"/>
              <a:t>9/26/2019</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4D845E49-08A8-40E5-B05A-D33EC56C7573}" type="slidenum">
              <a:rPr lang="en-US" smtClean="0"/>
              <a:t>‹#›</a:t>
            </a:fld>
            <a:endParaRPr lang="en-US"/>
          </a:p>
        </p:txBody>
      </p:sp>
    </p:spTree>
    <p:extLst>
      <p:ext uri="{BB962C8B-B14F-4D97-AF65-F5344CB8AC3E}">
        <p14:creationId xmlns:p14="http://schemas.microsoft.com/office/powerpoint/2010/main" val="39014881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49BF3EA-1A78-4F07-BDC0-C8A1BD461199}" type="datetimeFigureOut">
              <a:rPr lang="en-US" smtClean="0"/>
              <a:pPr/>
              <a:t>9/26/2019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01CF334-2D5C-4859-84A6-CA7E6E43FAEB}" type="slidenum">
              <a:rPr lang="en-US" smtClean="0"/>
              <a:pPr/>
              <a:t>‹#›</a:t>
            </a:fld>
            <a:endParaRPr lang="en-US"/>
          </a:p>
        </p:txBody>
      </p:sp>
      <p:pic>
        <p:nvPicPr>
          <p:cNvPr id="10" name="Picture 2" descr="Expbann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invGray">
          <a:xfrm>
            <a:off x="0" y="0"/>
            <a:ext cx="685800" cy="685800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4"/>
          <p:cNvSpPr txBox="1">
            <a:spLocks noChangeArrowheads="1"/>
          </p:cNvSpPr>
          <p:nvPr/>
        </p:nvSpPr>
        <p:spPr>
          <a:xfrm>
            <a:off x="1847193" y="391511"/>
            <a:ext cx="10033000" cy="2514600"/>
          </a:xfrm>
          <a:prstGeom prst="rect">
            <a:avLst/>
          </a:prstGeom>
          <a:solidFill>
            <a:schemeClr val="bg1"/>
          </a:solidFill>
          <a:ln w="76200" cmpd="tri">
            <a:solidFill>
              <a:schemeClr val="folHlink"/>
            </a:solidFill>
            <a:miter lim="800000"/>
            <a:headEnd/>
            <a:tailEnd/>
          </a:ln>
        </p:spPr>
        <p:txBody>
          <a:bodyPr anchor="ctr">
            <a:normAutofit/>
          </a:bodyPr>
          <a:lstStyle>
            <a:lvl1pPr algn="ctr"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endParaRPr lang="en-US"/>
          </a:p>
        </p:txBody>
      </p:sp>
      <p:sp>
        <p:nvSpPr>
          <p:cNvPr id="22" name="Subtitle 21"/>
          <p:cNvSpPr>
            <a:spLocks noGrp="1"/>
          </p:cNvSpPr>
          <p:nvPr>
            <p:ph type="subTitle" idx="1"/>
          </p:nvPr>
        </p:nvSpPr>
        <p:spPr>
          <a:xfrm>
            <a:off x="1910080" y="3048242"/>
            <a:ext cx="9875520" cy="1752600"/>
          </a:xfrm>
        </p:spPr>
        <p:txBody>
          <a:bodyPr tIns="0"/>
          <a:lstStyle>
            <a:lvl1pPr marL="27432" indent="0" algn="l">
              <a:buNone/>
              <a:defRPr sz="26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sp>
        <p:nvSpPr>
          <p:cNvPr id="14" name="Title 13"/>
          <p:cNvSpPr>
            <a:spLocks noGrp="1"/>
          </p:cNvSpPr>
          <p:nvPr>
            <p:ph type="ctrTitle"/>
          </p:nvPr>
        </p:nvSpPr>
        <p:spPr>
          <a:xfrm>
            <a:off x="1910080" y="359897"/>
            <a:ext cx="9875520" cy="2546213"/>
          </a:xfrm>
        </p:spPr>
        <p:txBody>
          <a:bodyPr anchor="ctr" anchorCtr="0"/>
          <a:lstStyle>
            <a:lvl1pPr algn="l">
              <a:defRPr>
                <a:solidFill>
                  <a:schemeClr val="tx2"/>
                </a:solidFill>
              </a:defRPr>
            </a:lvl1pPr>
            <a:extLst/>
          </a:lstStyle>
          <a:p>
            <a:r>
              <a:rPr kumimoji="0" lang="en-US"/>
              <a:t>Click to edit Master title style</a:t>
            </a:r>
          </a:p>
        </p:txBody>
      </p:sp>
    </p:spTree>
    <p:extLst>
      <p:ext uri="{BB962C8B-B14F-4D97-AF65-F5344CB8AC3E}">
        <p14:creationId xmlns:p14="http://schemas.microsoft.com/office/powerpoint/2010/main" val="767420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49BF3EA-1A78-4F07-BDC0-C8A1BD461199}" type="datetimeFigureOut">
              <a:rPr lang="en-US" smtClean="0"/>
              <a:t>9/26/2019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 name="Title 1"/>
          <p:cNvSpPr>
            <a:spLocks noGrp="1"/>
          </p:cNvSpPr>
          <p:nvPr>
            <p:ph type="title"/>
          </p:nvPr>
        </p:nvSpPr>
        <p:spPr/>
        <p:txBody>
          <a:bodyPr/>
          <a:lstStyle/>
          <a:p>
            <a:r>
              <a:rPr kumimoji="0" lang="en-US"/>
              <a:t>Click to edit Master title style</a:t>
            </a:r>
          </a:p>
        </p:txBody>
      </p:sp>
    </p:spTree>
    <p:extLst>
      <p:ext uri="{BB962C8B-B14F-4D97-AF65-F5344CB8AC3E}">
        <p14:creationId xmlns:p14="http://schemas.microsoft.com/office/powerpoint/2010/main" val="2108400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49BF3EA-1A78-4F07-BDC0-C8A1BD461199}" type="datetimeFigureOut">
              <a:rPr lang="en-US" smtClean="0"/>
              <a:t>9/26/2019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
        <p:nvSpPr>
          <p:cNvPr id="3" name="Vertical Text Placeholder 2"/>
          <p:cNvSpPr>
            <a:spLocks noGrp="1"/>
          </p:cNvSpPr>
          <p:nvPr>
            <p:ph type="body" orient="vert" idx="1"/>
          </p:nvPr>
        </p:nvSpPr>
        <p:spPr>
          <a:xfrm>
            <a:off x="1524000" y="274641"/>
            <a:ext cx="7416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 name="Vertical Title 1"/>
          <p:cNvSpPr>
            <a:spLocks noGrp="1"/>
          </p:cNvSpPr>
          <p:nvPr>
            <p:ph type="title" orient="vert"/>
          </p:nvPr>
        </p:nvSpPr>
        <p:spPr>
          <a:xfrm>
            <a:off x="9144000" y="274640"/>
            <a:ext cx="2438400" cy="5851525"/>
          </a:xfrm>
        </p:spPr>
        <p:txBody>
          <a:bodyPr vert="eaVert"/>
          <a:lstStyle/>
          <a:p>
            <a:r>
              <a:rPr kumimoji="0" lang="en-US"/>
              <a:t>Click to edit Master title style</a:t>
            </a:r>
          </a:p>
        </p:txBody>
      </p:sp>
    </p:spTree>
    <p:extLst>
      <p:ext uri="{BB962C8B-B14F-4D97-AF65-F5344CB8AC3E}">
        <p14:creationId xmlns:p14="http://schemas.microsoft.com/office/powerpoint/2010/main" val="342373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bwMode="ltGray">
      <p:bgRef idx="1002">
        <a:schemeClr val="bg2"/>
      </p:bgRef>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49BF3EA-1A78-4F07-BDC0-C8A1BD461199}" type="datetimeFigureOut">
              <a:rPr lang="en-US" smtClean="0"/>
              <a:t>9/26/2019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 name="Title 1"/>
          <p:cNvSpPr>
            <a:spLocks noGrp="1"/>
          </p:cNvSpPr>
          <p:nvPr>
            <p:ph type="title"/>
          </p:nvPr>
        </p:nvSpPr>
        <p:spPr/>
        <p:txBody>
          <a:bodyPr/>
          <a:lstStyle/>
          <a:p>
            <a:r>
              <a:rPr kumimoji="0" lang="en-US"/>
              <a:t>Click to edit Master title style</a:t>
            </a:r>
          </a:p>
        </p:txBody>
      </p:sp>
    </p:spTree>
    <p:extLst>
      <p:ext uri="{BB962C8B-B14F-4D97-AF65-F5344CB8AC3E}">
        <p14:creationId xmlns:p14="http://schemas.microsoft.com/office/powerpoint/2010/main" val="1734651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49BF3EA-1A78-4F07-BDC0-C8A1BD461199}" type="datetimeFigureOut">
              <a:rPr lang="en-US" smtClean="0"/>
              <a:t>9/26/2019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
        <p:nvSpPr>
          <p:cNvPr id="3" name="Text Placeholder 2"/>
          <p:cNvSpPr>
            <a:spLocks noGrp="1"/>
          </p:cNvSpPr>
          <p:nvPr>
            <p:ph type="body" idx="1"/>
          </p:nvPr>
        </p:nvSpPr>
        <p:spPr>
          <a:xfrm>
            <a:off x="3437856" y="1066800"/>
            <a:ext cx="8534400" cy="1509712"/>
          </a:xfrm>
        </p:spPr>
        <p:txBody>
          <a:bodyPr anchor="b"/>
          <a:lstStyle>
            <a:lvl1pPr marL="18288" indent="0">
              <a:lnSpc>
                <a:spcPts val="2300"/>
              </a:lnSpc>
              <a:spcBef>
                <a:spcPts val="0"/>
              </a:spcBef>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2" name="Title 1"/>
          <p:cNvSpPr>
            <a:spLocks noGrp="1"/>
          </p:cNvSpPr>
          <p:nvPr>
            <p:ph type="title"/>
          </p:nvPr>
        </p:nvSpPr>
        <p:spPr>
          <a:xfrm>
            <a:off x="1589644" y="2600325"/>
            <a:ext cx="10382612" cy="2286000"/>
          </a:xfrm>
        </p:spPr>
        <p:txBody>
          <a:bodyPr anchor="t"/>
          <a:lstStyle>
            <a:lvl1pPr algn="l">
              <a:lnSpc>
                <a:spcPts val="4500"/>
              </a:lnSpc>
              <a:buNone/>
              <a:defRPr sz="4000" b="1" cap="all">
                <a:solidFill>
                  <a:schemeClr val="tx2"/>
                </a:solidFill>
              </a:defRPr>
            </a:lvl1pPr>
            <a:extLst/>
          </a:lstStyle>
          <a:p>
            <a:r>
              <a:rPr kumimoji="0" lang="en-US"/>
              <a:t>Click to edit Master title style</a:t>
            </a:r>
          </a:p>
        </p:txBody>
      </p:sp>
    </p:spTree>
    <p:extLst>
      <p:ext uri="{BB962C8B-B14F-4D97-AF65-F5344CB8AC3E}">
        <p14:creationId xmlns:p14="http://schemas.microsoft.com/office/powerpoint/2010/main" val="4099106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349BF3EA-1A78-4F07-BDC0-C8A1BD461199}" type="datetimeFigureOut">
              <a:rPr lang="en-US" smtClean="0"/>
              <a:t>9/26/2019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a:p>
        </p:txBody>
      </p:sp>
      <p:sp>
        <p:nvSpPr>
          <p:cNvPr id="4" name="Content Placeholder 3"/>
          <p:cNvSpPr>
            <a:spLocks noGrp="1"/>
          </p:cNvSpPr>
          <p:nvPr>
            <p:ph sz="half" idx="2"/>
          </p:nvPr>
        </p:nvSpPr>
        <p:spPr>
          <a:xfrm>
            <a:off x="7034784" y="1524000"/>
            <a:ext cx="48768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3" name="Content Placeholder 2"/>
          <p:cNvSpPr>
            <a:spLocks noGrp="1"/>
          </p:cNvSpPr>
          <p:nvPr>
            <p:ph sz="half" idx="1"/>
          </p:nvPr>
        </p:nvSpPr>
        <p:spPr>
          <a:xfrm>
            <a:off x="1914144" y="1524000"/>
            <a:ext cx="48768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 name="Title 1"/>
          <p:cNvSpPr>
            <a:spLocks noGrp="1"/>
          </p:cNvSpPr>
          <p:nvPr>
            <p:ph type="title"/>
          </p:nvPr>
        </p:nvSpPr>
        <p:spPr>
          <a:xfrm>
            <a:off x="1914144" y="274320"/>
            <a:ext cx="9997440" cy="1143000"/>
          </a:xfrm>
        </p:spPr>
        <p:txBody>
          <a:bodyPr/>
          <a:lstStyle/>
          <a:p>
            <a:r>
              <a:rPr kumimoji="0" lang="en-US"/>
              <a:t>Click to edit Master title style</a:t>
            </a:r>
          </a:p>
        </p:txBody>
      </p:sp>
    </p:spTree>
    <p:extLst>
      <p:ext uri="{BB962C8B-B14F-4D97-AF65-F5344CB8AC3E}">
        <p14:creationId xmlns:p14="http://schemas.microsoft.com/office/powerpoint/2010/main" val="29833499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349BF3EA-1A78-4F07-BDC0-C8A1BD461199}" type="datetimeFigureOut">
              <a:rPr lang="en-US" smtClean="0"/>
              <a:t>9/26/2019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01CF334-2D5C-4859-84A6-CA7E6E43FAEB}" type="slidenum">
              <a:rPr lang="en-US" smtClean="0"/>
              <a:t>‹#›</a:t>
            </a:fld>
            <a:endParaRPr lang="en-US"/>
          </a:p>
        </p:txBody>
      </p:sp>
      <p:sp>
        <p:nvSpPr>
          <p:cNvPr id="6" name="Content Placeholder 5"/>
          <p:cNvSpPr>
            <a:spLocks noGrp="1"/>
          </p:cNvSpPr>
          <p:nvPr>
            <p:ph sz="quarter" idx="4"/>
          </p:nvPr>
        </p:nvSpPr>
        <p:spPr>
          <a:xfrm>
            <a:off x="6217920" y="969336"/>
            <a:ext cx="536448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Text Placeholder 3"/>
          <p:cNvSpPr>
            <a:spLocks noGrp="1"/>
          </p:cNvSpPr>
          <p:nvPr>
            <p:ph type="body" sz="half" idx="3"/>
          </p:nvPr>
        </p:nvSpPr>
        <p:spPr>
          <a:xfrm>
            <a:off x="6217920" y="328278"/>
            <a:ext cx="536448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609600" y="969336"/>
            <a:ext cx="536448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3" name="Text Placeholder 2"/>
          <p:cNvSpPr>
            <a:spLocks noGrp="1"/>
          </p:cNvSpPr>
          <p:nvPr>
            <p:ph type="body" idx="1"/>
          </p:nvPr>
        </p:nvSpPr>
        <p:spPr>
          <a:xfrm>
            <a:off x="609600" y="328278"/>
            <a:ext cx="536448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2" name="Title 1"/>
          <p:cNvSpPr>
            <a:spLocks noGrp="1"/>
          </p:cNvSpPr>
          <p:nvPr>
            <p:ph type="title"/>
          </p:nvPr>
        </p:nvSpPr>
        <p:spPr>
          <a:xfrm>
            <a:off x="609600" y="5160336"/>
            <a:ext cx="10972800" cy="1143000"/>
          </a:xfrm>
        </p:spPr>
        <p:txBody>
          <a:bodyPr anchor="ctr"/>
          <a:lstStyle>
            <a:lvl1pPr algn="ctr">
              <a:defRPr sz="4500" b="1" cap="none" baseline="0"/>
            </a:lvl1pPr>
            <a:extLst/>
          </a:lstStyle>
          <a:p>
            <a:r>
              <a:rPr kumimoji="0" lang="en-US"/>
              <a:t>Click to edit Master title style</a:t>
            </a:r>
          </a:p>
        </p:txBody>
      </p:sp>
    </p:spTree>
    <p:extLst>
      <p:ext uri="{BB962C8B-B14F-4D97-AF65-F5344CB8AC3E}">
        <p14:creationId xmlns:p14="http://schemas.microsoft.com/office/powerpoint/2010/main" val="4026451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349BF3EA-1A78-4F07-BDC0-C8A1BD461199}" type="datetimeFigureOut">
              <a:rPr lang="en-US" smtClean="0"/>
              <a:t>9/26/2019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01CF334-2D5C-4859-84A6-CA7E6E43FAEB}" type="slidenum">
              <a:rPr lang="en-US" smtClean="0"/>
              <a:t>‹#›</a:t>
            </a:fld>
            <a:endParaRPr lang="en-US"/>
          </a:p>
        </p:txBody>
      </p:sp>
      <p:sp>
        <p:nvSpPr>
          <p:cNvPr id="2" name="Title 1"/>
          <p:cNvSpPr>
            <a:spLocks noGrp="1"/>
          </p:cNvSpPr>
          <p:nvPr>
            <p:ph type="title"/>
          </p:nvPr>
        </p:nvSpPr>
        <p:spPr>
          <a:xfrm>
            <a:off x="1914144" y="274320"/>
            <a:ext cx="9997440" cy="1143000"/>
          </a:xfrm>
        </p:spPr>
        <p:txBody>
          <a:bodyPr anchor="ctr"/>
          <a:lstStyle/>
          <a:p>
            <a:r>
              <a:rPr kumimoji="0" lang="en-US"/>
              <a:t>Click to edit Master title style</a:t>
            </a:r>
          </a:p>
        </p:txBody>
      </p:sp>
    </p:spTree>
    <p:extLst>
      <p:ext uri="{BB962C8B-B14F-4D97-AF65-F5344CB8AC3E}">
        <p14:creationId xmlns:p14="http://schemas.microsoft.com/office/powerpoint/2010/main" val="3510971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49BF3EA-1A78-4F07-BDC0-C8A1BD461199}" type="datetimeFigureOut">
              <a:rPr lang="en-US" smtClean="0"/>
              <a:t>9/26/2019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3855091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349BF3EA-1A78-4F07-BDC0-C8A1BD461199}" type="datetimeFigureOut">
              <a:rPr lang="en-US" smtClean="0"/>
              <a:t>9/26/2019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a:p>
        </p:txBody>
      </p:sp>
      <p:sp>
        <p:nvSpPr>
          <p:cNvPr id="4" name="Content Placeholder 3"/>
          <p:cNvSpPr>
            <a:spLocks noGrp="1"/>
          </p:cNvSpPr>
          <p:nvPr>
            <p:ph sz="half" idx="1"/>
          </p:nvPr>
        </p:nvSpPr>
        <p:spPr>
          <a:xfrm>
            <a:off x="609600" y="2133601"/>
            <a:ext cx="108712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3" name="Text Placeholder 2"/>
          <p:cNvSpPr>
            <a:spLocks noGrp="1"/>
          </p:cNvSpPr>
          <p:nvPr>
            <p:ph type="body" idx="2"/>
          </p:nvPr>
        </p:nvSpPr>
        <p:spPr>
          <a:xfrm>
            <a:off x="609600" y="1406964"/>
            <a:ext cx="508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2" name="Title 1"/>
          <p:cNvSpPr>
            <a:spLocks noGrp="1"/>
          </p:cNvSpPr>
          <p:nvPr>
            <p:ph type="title"/>
          </p:nvPr>
        </p:nvSpPr>
        <p:spPr>
          <a:xfrm>
            <a:off x="609600" y="216778"/>
            <a:ext cx="5080000" cy="1162050"/>
          </a:xfrm>
          <a:ln>
            <a:noFill/>
          </a:ln>
        </p:spPr>
        <p:txBody>
          <a:bodyPr anchor="b"/>
          <a:lstStyle>
            <a:lvl1pPr algn="l">
              <a:lnSpc>
                <a:spcPts val="2000"/>
              </a:lnSpc>
              <a:buNone/>
              <a:defRPr sz="2200" b="1" cap="all" baseline="0"/>
            </a:lvl1pPr>
            <a:extLst/>
          </a:lstStyle>
          <a:p>
            <a:r>
              <a:rPr kumimoji="0" lang="en-US"/>
              <a:t>Click to edit Master title style</a:t>
            </a:r>
          </a:p>
        </p:txBody>
      </p:sp>
    </p:spTree>
    <p:extLst>
      <p:ext uri="{BB962C8B-B14F-4D97-AF65-F5344CB8AC3E}">
        <p14:creationId xmlns:p14="http://schemas.microsoft.com/office/powerpoint/2010/main" val="3759809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349BF3EA-1A78-4F07-BDC0-C8A1BD461199}" type="datetimeFigureOut">
              <a:rPr lang="en-US" smtClean="0"/>
              <a:t>9/26/2019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a:p>
        </p:txBody>
      </p:sp>
      <p:sp>
        <p:nvSpPr>
          <p:cNvPr id="8" name="Rectangle 7"/>
          <p:cNvSpPr/>
          <p:nvPr/>
        </p:nvSpPr>
        <p:spPr>
          <a:xfrm>
            <a:off x="1016000" y="1066800"/>
            <a:ext cx="6096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1117600" y="1143004"/>
            <a:ext cx="5892800" cy="3514531"/>
          </a:xfrm>
          <a:prstGeom prst="roundRect">
            <a:avLst>
              <a:gd name="adj" fmla="val 783"/>
            </a:avLst>
          </a:prstGeom>
          <a:solidFill>
            <a:schemeClr val="bg2"/>
          </a:solidFill>
          <a:ln w="127000">
            <a:noFill/>
            <a:miter lim="800000"/>
          </a:ln>
          <a:effectLst/>
        </p:spPr>
        <p:txBody>
          <a:bodyPr lIns="91440" tIns="274320" anchor="t"/>
          <a:lstStyle>
            <a:lvl1pPr marL="0" indent="0" algn="l" eaLnBrk="1" latinLnBrk="0" hangingPunct="1">
              <a:buNone/>
              <a:defRPr sz="3200"/>
            </a:lvl1pPr>
            <a:extLst/>
          </a:lstStyle>
          <a:p>
            <a:pPr marL="0" algn="l" eaLnBrk="1" latinLnBrk="0" hangingPunct="1"/>
            <a:r>
              <a:rPr kumimoji="0" lang="en-US"/>
              <a:t>Click icon to add picture</a:t>
            </a:r>
          </a:p>
        </p:txBody>
      </p:sp>
      <p:sp>
        <p:nvSpPr>
          <p:cNvPr id="9" name="Flowchart: Process 8"/>
          <p:cNvSpPr/>
          <p:nvPr/>
        </p:nvSpPr>
        <p:spPr>
          <a:xfrm rot="19468671">
            <a:off x="528967" y="954341"/>
            <a:ext cx="9144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0" name="Flowchart: Process 9"/>
          <p:cNvSpPr/>
          <p:nvPr/>
        </p:nvSpPr>
        <p:spPr>
          <a:xfrm rot="2103354" flipH="1">
            <a:off x="6671556" y="936786"/>
            <a:ext cx="865632"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4" name="Text Placeholder 3"/>
          <p:cNvSpPr>
            <a:spLocks noGrp="1"/>
          </p:cNvSpPr>
          <p:nvPr>
            <p:ph type="body" sz="half" idx="2"/>
          </p:nvPr>
        </p:nvSpPr>
        <p:spPr>
          <a:xfrm>
            <a:off x="1117600" y="4800600"/>
            <a:ext cx="58928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
        <p:nvSpPr>
          <p:cNvPr id="2" name="Title 1"/>
          <p:cNvSpPr>
            <a:spLocks noGrp="1"/>
          </p:cNvSpPr>
          <p:nvPr>
            <p:ph type="title"/>
          </p:nvPr>
        </p:nvSpPr>
        <p:spPr>
          <a:xfrm>
            <a:off x="7849195" y="1066800"/>
            <a:ext cx="3657600" cy="1981200"/>
          </a:xfrm>
        </p:spPr>
        <p:txBody>
          <a:bodyPr anchor="b">
            <a:noAutofit/>
          </a:bodyPr>
          <a:lstStyle>
            <a:lvl1pPr algn="l">
              <a:buNone/>
              <a:defRPr sz="2100" b="1">
                <a:effectLst/>
              </a:defRPr>
            </a:lvl1pPr>
            <a:extLst/>
          </a:lstStyle>
          <a:p>
            <a:r>
              <a:rPr kumimoji="0" lang="en-US"/>
              <a:t>Click to edit Master title style</a:t>
            </a:r>
          </a:p>
        </p:txBody>
      </p:sp>
    </p:spTree>
    <p:extLst>
      <p:ext uri="{BB962C8B-B14F-4D97-AF65-F5344CB8AC3E}">
        <p14:creationId xmlns:p14="http://schemas.microsoft.com/office/powerpoint/2010/main" val="488490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Ref idx="1002">
        <a:schemeClr val="bg2"/>
      </p:bgRef>
    </p:bg>
    <p:spTree>
      <p:nvGrpSpPr>
        <p:cNvPr id="1" name=""/>
        <p:cNvGrpSpPr/>
        <p:nvPr/>
      </p:nvGrpSpPr>
      <p:grpSpPr>
        <a:xfrm>
          <a:off x="0" y="0"/>
          <a:ext cx="0" cy="0"/>
          <a:chOff x="0" y="0"/>
          <a:chExt cx="0" cy="0"/>
        </a:xfrm>
      </p:grpSpPr>
      <p:sp>
        <p:nvSpPr>
          <p:cNvPr id="42" name="Rectangle 3"/>
          <p:cNvSpPr>
            <a:spLocks noChangeArrowheads="1"/>
          </p:cNvSpPr>
          <p:nvPr/>
        </p:nvSpPr>
        <p:spPr bwMode="ltGray">
          <a:xfrm>
            <a:off x="914400" y="228600"/>
            <a:ext cx="10997184" cy="6172200"/>
          </a:xfrm>
          <a:prstGeom prst="rect">
            <a:avLst/>
          </a:prstGeom>
          <a:gradFill flip="none" rotWithShape="1">
            <a:gsLst>
              <a:gs pos="0">
                <a:schemeClr val="bg1"/>
              </a:gs>
              <a:gs pos="28000">
                <a:schemeClr val="bg2"/>
              </a:gs>
              <a:gs pos="81000">
                <a:schemeClr val="bg2"/>
              </a:gs>
              <a:gs pos="100000">
                <a:schemeClr val="bg1"/>
              </a:gs>
            </a:gsLst>
            <a:path path="circle">
              <a:fillToRect l="100000" t="100000"/>
            </a:path>
            <a:tileRect r="-100000" b="-100000"/>
          </a:gradFill>
          <a:ln w="76200" cmpd="tri">
            <a:solidFill>
              <a:schemeClr val="folHlink"/>
            </a:solidFill>
            <a:miter lim="800000"/>
            <a:headEnd/>
            <a:tailEnd/>
          </a:ln>
          <a:effectLst/>
        </p:spPr>
        <p:txBody>
          <a:bodyPr wrap="none" anchor="ctr"/>
          <a:lstStyle/>
          <a:p>
            <a:endParaRPr lang="en-US"/>
          </a:p>
        </p:txBody>
      </p:sp>
      <p:sp>
        <p:nvSpPr>
          <p:cNvPr id="24" name="Date Placeholder 23"/>
          <p:cNvSpPr>
            <a:spLocks noGrp="1"/>
          </p:cNvSpPr>
          <p:nvPr>
            <p:ph type="dt" sz="half" idx="2"/>
          </p:nvPr>
        </p:nvSpPr>
        <p:spPr>
          <a:xfrm>
            <a:off x="4775200" y="6305550"/>
            <a:ext cx="2844800" cy="476250"/>
          </a:xfrm>
          <a:prstGeom prst="rect">
            <a:avLst/>
          </a:prstGeom>
        </p:spPr>
        <p:txBody>
          <a:bodyPr anchor="b"/>
          <a:lstStyle>
            <a:lvl1pPr algn="r" eaLnBrk="1" latinLnBrk="0" hangingPunct="1">
              <a:defRPr kumimoji="0" sz="1200">
                <a:solidFill>
                  <a:schemeClr val="tx2"/>
                </a:solidFill>
              </a:defRPr>
            </a:lvl1pPr>
            <a:extLst/>
          </a:lstStyle>
          <a:p>
            <a:fld id="{349BF3EA-1A78-4F07-BDC0-C8A1BD461199}" type="datetimeFigureOut">
              <a:rPr lang="en-US" smtClean="0"/>
              <a:pPr/>
              <a:t>9/26/2019</a:t>
            </a:fld>
            <a:endParaRPr lang="en-US"/>
          </a:p>
        </p:txBody>
      </p:sp>
      <p:sp>
        <p:nvSpPr>
          <p:cNvPr id="10" name="Footer Placeholder 9"/>
          <p:cNvSpPr>
            <a:spLocks noGrp="1"/>
          </p:cNvSpPr>
          <p:nvPr>
            <p:ph type="ftr" sz="quarter" idx="3"/>
          </p:nvPr>
        </p:nvSpPr>
        <p:spPr>
          <a:xfrm>
            <a:off x="7620000" y="6305550"/>
            <a:ext cx="3860800" cy="476250"/>
          </a:xfrm>
          <a:prstGeom prst="rect">
            <a:avLst/>
          </a:prstGeom>
        </p:spPr>
        <p:txBody>
          <a:bodyPr anchor="b"/>
          <a:lstStyle>
            <a:lvl1pPr eaLnBrk="1" latinLnBrk="0" hangingPunct="1">
              <a:defRPr kumimoji="0" sz="1200">
                <a:solidFill>
                  <a:schemeClr val="tx2"/>
                </a:solidFill>
                <a:effectLst/>
              </a:defRPr>
            </a:lvl1pPr>
            <a:extLst/>
          </a:lstStyle>
          <a:p>
            <a:endParaRPr lang="en-US"/>
          </a:p>
        </p:txBody>
      </p:sp>
      <p:sp>
        <p:nvSpPr>
          <p:cNvPr id="22" name="Slide Number Placeholder 21"/>
          <p:cNvSpPr>
            <a:spLocks noGrp="1"/>
          </p:cNvSpPr>
          <p:nvPr>
            <p:ph type="sldNum" sz="quarter" idx="4"/>
          </p:nvPr>
        </p:nvSpPr>
        <p:spPr>
          <a:xfrm>
            <a:off x="11484864" y="6305550"/>
            <a:ext cx="609600" cy="476250"/>
          </a:xfrm>
          <a:prstGeom prst="rect">
            <a:avLst/>
          </a:prstGeom>
        </p:spPr>
        <p:txBody>
          <a:bodyPr anchor="b"/>
          <a:lstStyle>
            <a:lvl1pPr algn="ctr" eaLnBrk="1" latinLnBrk="0" hangingPunct="1">
              <a:defRPr kumimoji="0" sz="1200">
                <a:solidFill>
                  <a:schemeClr val="tx2"/>
                </a:solidFill>
                <a:effectLst/>
              </a:defRPr>
            </a:lvl1pPr>
            <a:extLst/>
          </a:lstStyle>
          <a:p>
            <a:fld id="{401CF334-2D5C-4859-84A6-CA7E6E43FAEB}" type="slidenum">
              <a:rPr lang="en-US" smtClean="0"/>
              <a:pPr/>
              <a:t>‹#›</a:t>
            </a:fld>
            <a:endParaRPr lang="en-US"/>
          </a:p>
        </p:txBody>
      </p:sp>
      <p:pic>
        <p:nvPicPr>
          <p:cNvPr id="41" name="Picture 2" descr="Expbanna"/>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invGray">
          <a:xfrm>
            <a:off x="0" y="0"/>
            <a:ext cx="685800" cy="6858000"/>
          </a:xfrm>
          <a:prstGeom prst="rect">
            <a:avLst/>
          </a:prstGeom>
          <a:noFill/>
          <a:extLst>
            <a:ext uri="{909E8E84-426E-40DD-AFC4-6F175D3DCCD1}">
              <a14:hiddenFill xmlns:a14="http://schemas.microsoft.com/office/drawing/2010/main">
                <a:solidFill>
                  <a:srgbClr val="FFFFFF"/>
                </a:solidFill>
              </a14:hiddenFill>
            </a:ext>
          </a:extLst>
        </p:spPr>
      </p:pic>
      <p:sp>
        <p:nvSpPr>
          <p:cNvPr id="9" name="Text Placeholder 8"/>
          <p:cNvSpPr>
            <a:spLocks noGrp="1"/>
          </p:cNvSpPr>
          <p:nvPr>
            <p:ph type="body" idx="1"/>
          </p:nvPr>
        </p:nvSpPr>
        <p:spPr>
          <a:xfrm>
            <a:off x="1914144" y="1447800"/>
            <a:ext cx="9997440" cy="4800600"/>
          </a:xfrm>
          <a:prstGeom prst="rect">
            <a:avLst/>
          </a:prstGeom>
        </p:spPr>
        <p:txBody>
          <a:bodyPr>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5" name="Title Placeholder 4"/>
          <p:cNvSpPr>
            <a:spLocks noGrp="1"/>
          </p:cNvSpPr>
          <p:nvPr>
            <p:ph type="title"/>
          </p:nvPr>
        </p:nvSpPr>
        <p:spPr>
          <a:xfrm>
            <a:off x="1914144" y="274638"/>
            <a:ext cx="9997440" cy="1143000"/>
          </a:xfrm>
          <a:prstGeom prst="rect">
            <a:avLst/>
          </a:prstGeom>
        </p:spPr>
        <p:txBody>
          <a:bodyPr anchor="ctr">
            <a:normAutofit/>
          </a:bodyPr>
          <a:lstStyle/>
          <a:p>
            <a:r>
              <a:rPr kumimoji="0" lang="en-US"/>
              <a:t>Click to edit Master title style</a:t>
            </a:r>
          </a:p>
        </p:txBody>
      </p:sp>
    </p:spTree>
    <p:extLst>
      <p:ext uri="{BB962C8B-B14F-4D97-AF65-F5344CB8AC3E}">
        <p14:creationId xmlns:p14="http://schemas.microsoft.com/office/powerpoint/2010/main" val="1458742725"/>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rtl="0" eaLnBrk="1" latinLnBrk="0" hangingPunct="1">
        <a:spcBef>
          <a:spcPct val="0"/>
        </a:spcBef>
        <a:buNone/>
        <a:defRPr kumimoji="0" sz="4300" kern="1200">
          <a:solidFill>
            <a:schemeClr val="tx2"/>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g"/><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mailto:salterv@nsula.edu"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a:t>Summer 2020</a:t>
            </a:r>
          </a:p>
          <a:p>
            <a:endParaRPr lang="en-US" dirty="0"/>
          </a:p>
          <a:p>
            <a:r>
              <a:rPr lang="en-US" dirty="0"/>
              <a:t>May 11 – May 26</a:t>
            </a:r>
          </a:p>
        </p:txBody>
      </p:sp>
      <p:sp>
        <p:nvSpPr>
          <p:cNvPr id="2" name="Title 1"/>
          <p:cNvSpPr>
            <a:spLocks noGrp="1"/>
          </p:cNvSpPr>
          <p:nvPr>
            <p:ph type="ctrTitle"/>
          </p:nvPr>
        </p:nvSpPr>
        <p:spPr/>
        <p:txBody>
          <a:bodyPr/>
          <a:lstStyle/>
          <a:p>
            <a:r>
              <a:rPr lang="en-US" dirty="0"/>
              <a:t>Ireland, Italy &amp; Greece </a:t>
            </a:r>
            <a:br>
              <a:rPr lang="en-US" dirty="0">
                <a:solidFill>
                  <a:schemeClr val="tx1"/>
                </a:solidFill>
                <a:latin typeface="+mj-ea"/>
                <a:cs typeface="+mj-ea"/>
              </a:rPr>
            </a:br>
            <a:r>
              <a:rPr lang="en-US" sz="3600" dirty="0"/>
              <a:t>International Study Tour</a:t>
            </a:r>
            <a:r>
              <a:rPr lang="en-US" dirty="0"/>
              <a:t> </a:t>
            </a:r>
          </a:p>
        </p:txBody>
      </p:sp>
      <p:pic>
        <p:nvPicPr>
          <p:cNvPr id="5" name="Picture 4" descr="A group of people posing for a photo&#10;&#10;Description automatically generated">
            <a:extLst>
              <a:ext uri="{FF2B5EF4-FFF2-40B4-BE49-F238E27FC236}">
                <a16:creationId xmlns:a16="http://schemas.microsoft.com/office/drawing/2014/main" id="{255624CF-4701-4B8A-977D-07E0822F23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29961" y="3195961"/>
            <a:ext cx="3662039" cy="3662039"/>
          </a:xfrm>
          <a:prstGeom prst="rect">
            <a:avLst/>
          </a:prstGeom>
        </p:spPr>
      </p:pic>
      <p:pic>
        <p:nvPicPr>
          <p:cNvPr id="7" name="Picture 6" descr="A group of people walking in front of a building&#10;&#10;Description automatically generated">
            <a:extLst>
              <a:ext uri="{FF2B5EF4-FFF2-40B4-BE49-F238E27FC236}">
                <a16:creationId xmlns:a16="http://schemas.microsoft.com/office/drawing/2014/main" id="{1B47A9AC-D5DC-49C4-8909-D164D632B75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61138" y="3195961"/>
            <a:ext cx="3568823" cy="3662039"/>
          </a:xfrm>
          <a:prstGeom prst="rect">
            <a:avLst/>
          </a:prstGeom>
        </p:spPr>
      </p:pic>
    </p:spTree>
    <p:extLst>
      <p:ext uri="{BB962C8B-B14F-4D97-AF65-F5344CB8AC3E}">
        <p14:creationId xmlns:p14="http://schemas.microsoft.com/office/powerpoint/2010/main" val="2449803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8D616D8-316A-4079-89FE-76365D7FFDBF}"/>
              </a:ext>
            </a:extLst>
          </p:cNvPr>
          <p:cNvSpPr>
            <a:spLocks noGrp="1"/>
          </p:cNvSpPr>
          <p:nvPr>
            <p:ph type="title"/>
          </p:nvPr>
        </p:nvSpPr>
        <p:spPr/>
        <p:txBody>
          <a:bodyPr/>
          <a:lstStyle/>
          <a:p>
            <a:r>
              <a:rPr lang="en-US" dirty="0"/>
              <a:t>Mykonos &amp; Samos</a:t>
            </a:r>
          </a:p>
        </p:txBody>
      </p:sp>
      <p:pic>
        <p:nvPicPr>
          <p:cNvPr id="6" name="Picture 5">
            <a:extLst>
              <a:ext uri="{FF2B5EF4-FFF2-40B4-BE49-F238E27FC236}">
                <a16:creationId xmlns:a16="http://schemas.microsoft.com/office/drawing/2014/main" id="{C0A49BCD-40FD-4251-A546-FD56B9A7A655}"/>
              </a:ext>
            </a:extLst>
          </p:cNvPr>
          <p:cNvPicPr>
            <a:picLocks noChangeAspect="1"/>
          </p:cNvPicPr>
          <p:nvPr/>
        </p:nvPicPr>
        <p:blipFill>
          <a:blip r:embed="rId2"/>
          <a:stretch>
            <a:fillRect/>
          </a:stretch>
        </p:blipFill>
        <p:spPr>
          <a:xfrm>
            <a:off x="7063785" y="274638"/>
            <a:ext cx="3639844" cy="2729883"/>
          </a:xfrm>
          <a:prstGeom prst="rect">
            <a:avLst/>
          </a:prstGeom>
        </p:spPr>
      </p:pic>
      <p:pic>
        <p:nvPicPr>
          <p:cNvPr id="7" name="Picture 6">
            <a:extLst>
              <a:ext uri="{FF2B5EF4-FFF2-40B4-BE49-F238E27FC236}">
                <a16:creationId xmlns:a16="http://schemas.microsoft.com/office/drawing/2014/main" id="{2992CFD1-60CF-4976-83E1-A25C3F6D42B1}"/>
              </a:ext>
            </a:extLst>
          </p:cNvPr>
          <p:cNvPicPr>
            <a:picLocks noChangeAspect="1"/>
          </p:cNvPicPr>
          <p:nvPr/>
        </p:nvPicPr>
        <p:blipFill rotWithShape="1">
          <a:blip r:embed="rId3"/>
          <a:srcRect r="10952"/>
          <a:stretch/>
        </p:blipFill>
        <p:spPr>
          <a:xfrm>
            <a:off x="4821708" y="3036579"/>
            <a:ext cx="3920473" cy="3362742"/>
          </a:xfrm>
          <a:prstGeom prst="rect">
            <a:avLst/>
          </a:prstGeom>
        </p:spPr>
      </p:pic>
      <p:pic>
        <p:nvPicPr>
          <p:cNvPr id="9" name="Picture 8" descr="A group of people sitting on a bench next to a body of water&#10;&#10;Description automatically generated">
            <a:extLst>
              <a:ext uri="{FF2B5EF4-FFF2-40B4-BE49-F238E27FC236}">
                <a16:creationId xmlns:a16="http://schemas.microsoft.com/office/drawing/2014/main" id="{3B1AF5FA-E07A-4010-8439-8E7A1431681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38157" r="15842"/>
          <a:stretch/>
        </p:blipFill>
        <p:spPr>
          <a:xfrm>
            <a:off x="9212528" y="3603171"/>
            <a:ext cx="2275524" cy="2229558"/>
          </a:xfrm>
          <a:prstGeom prst="rect">
            <a:avLst/>
          </a:prstGeom>
        </p:spPr>
      </p:pic>
      <p:pic>
        <p:nvPicPr>
          <p:cNvPr id="13" name="Content Placeholder 12" descr="A couple of people sitting at a beach&#10;&#10;Description automatically generated">
            <a:extLst>
              <a:ext uri="{FF2B5EF4-FFF2-40B4-BE49-F238E27FC236}">
                <a16:creationId xmlns:a16="http://schemas.microsoft.com/office/drawing/2014/main" id="{AE207346-5B67-49A1-BFBC-538565E14F85}"/>
              </a:ext>
            </a:extLst>
          </p:cNvPr>
          <p:cNvPicPr>
            <a:picLocks noGrp="1" noChangeAspect="1"/>
          </p:cNvPicPr>
          <p:nvPr>
            <p:ph idx="1"/>
          </p:nvPr>
        </p:nvPicPr>
        <p:blipFill rotWithShape="1">
          <a:blip r:embed="rId5">
            <a:extLst>
              <a:ext uri="{28A0092B-C50C-407E-A947-70E740481C1C}">
                <a14:useLocalDpi xmlns:a14="http://schemas.microsoft.com/office/drawing/2010/main" val="0"/>
              </a:ext>
            </a:extLst>
          </a:blip>
          <a:srcRect t="20436" r="9177"/>
          <a:stretch/>
        </p:blipFill>
        <p:spPr>
          <a:xfrm>
            <a:off x="968574" y="1225119"/>
            <a:ext cx="3789858" cy="3819564"/>
          </a:xfrm>
        </p:spPr>
      </p:pic>
      <p:pic>
        <p:nvPicPr>
          <p:cNvPr id="15" name="Picture 14" descr="A person standing in front of a boat&#10;&#10;Description automatically generated">
            <a:extLst>
              <a:ext uri="{FF2B5EF4-FFF2-40B4-BE49-F238E27FC236}">
                <a16:creationId xmlns:a16="http://schemas.microsoft.com/office/drawing/2014/main" id="{69C7495B-5A68-4E50-9E9A-8BC443C87BE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997866" y="1417638"/>
            <a:ext cx="1715928" cy="1286946"/>
          </a:xfrm>
          <a:prstGeom prst="rect">
            <a:avLst/>
          </a:prstGeom>
        </p:spPr>
      </p:pic>
    </p:spTree>
    <p:extLst>
      <p:ext uri="{BB962C8B-B14F-4D97-AF65-F5344CB8AC3E}">
        <p14:creationId xmlns:p14="http://schemas.microsoft.com/office/powerpoint/2010/main" val="3780219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98C7BBD-CCCB-4B69-88EF-44BBDECEAB3B}"/>
              </a:ext>
            </a:extLst>
          </p:cNvPr>
          <p:cNvSpPr>
            <a:spLocks noGrp="1"/>
          </p:cNvSpPr>
          <p:nvPr>
            <p:ph idx="1"/>
          </p:nvPr>
        </p:nvSpPr>
        <p:spPr/>
        <p:txBody>
          <a:bodyPr/>
          <a:lstStyle/>
          <a:p>
            <a:r>
              <a:rPr lang="en-US" b="1" dirty="0"/>
              <a:t>Day 12-14: Aegean Cruise</a:t>
            </a:r>
          </a:p>
          <a:p>
            <a:r>
              <a:rPr lang="en-US" dirty="0"/>
              <a:t>Day 3</a:t>
            </a:r>
          </a:p>
          <a:p>
            <a:pPr lvl="1"/>
            <a:r>
              <a:rPr lang="en-US" dirty="0"/>
              <a:t>Finally, you’ll visit</a:t>
            </a:r>
            <a:r>
              <a:rPr lang="en-US" b="1" dirty="0">
                <a:solidFill>
                  <a:srgbClr val="00B0F0"/>
                </a:solidFill>
              </a:rPr>
              <a:t> Santorini</a:t>
            </a:r>
            <a:r>
              <a:rPr lang="en-US" dirty="0"/>
              <a:t>, where whole villages seem to cling to the side of the volcano, and mysterious black sand beaches stretch into the sea. Itinerary is subject to change. </a:t>
            </a:r>
          </a:p>
        </p:txBody>
      </p:sp>
      <p:sp>
        <p:nvSpPr>
          <p:cNvPr id="3" name="Title 2">
            <a:extLst>
              <a:ext uri="{FF2B5EF4-FFF2-40B4-BE49-F238E27FC236}">
                <a16:creationId xmlns:a16="http://schemas.microsoft.com/office/drawing/2014/main" id="{3EAFE774-0204-4B72-9105-146478967680}"/>
              </a:ext>
            </a:extLst>
          </p:cNvPr>
          <p:cNvSpPr>
            <a:spLocks noGrp="1"/>
          </p:cNvSpPr>
          <p:nvPr>
            <p:ph type="title"/>
          </p:nvPr>
        </p:nvSpPr>
        <p:spPr/>
        <p:txBody>
          <a:bodyPr/>
          <a:lstStyle/>
          <a:p>
            <a:r>
              <a:rPr lang="en-US" dirty="0"/>
              <a:t>Itinerary</a:t>
            </a:r>
          </a:p>
        </p:txBody>
      </p:sp>
    </p:spTree>
    <p:extLst>
      <p:ext uri="{BB962C8B-B14F-4D97-AF65-F5344CB8AC3E}">
        <p14:creationId xmlns:p14="http://schemas.microsoft.com/office/powerpoint/2010/main" val="8710459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1B9A0BA-88B0-4D55-B7E9-52D1C5DB2590}"/>
              </a:ext>
            </a:extLst>
          </p:cNvPr>
          <p:cNvSpPr>
            <a:spLocks noGrp="1"/>
          </p:cNvSpPr>
          <p:nvPr>
            <p:ph type="title"/>
          </p:nvPr>
        </p:nvSpPr>
        <p:spPr/>
        <p:txBody>
          <a:bodyPr/>
          <a:lstStyle/>
          <a:p>
            <a:r>
              <a:rPr lang="en-US" dirty="0"/>
              <a:t>Santorini</a:t>
            </a:r>
          </a:p>
        </p:txBody>
      </p:sp>
      <p:pic>
        <p:nvPicPr>
          <p:cNvPr id="8" name="Content Placeholder 7" descr="A picture containing sky, water, boat, blue&#10;&#10;Description automatically generated">
            <a:extLst>
              <a:ext uri="{FF2B5EF4-FFF2-40B4-BE49-F238E27FC236}">
                <a16:creationId xmlns:a16="http://schemas.microsoft.com/office/drawing/2014/main" id="{1B59EA2C-0AA4-4224-B64B-2BEC0205B408}"/>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000643" y="1518821"/>
            <a:ext cx="7167303" cy="4800600"/>
          </a:xfrm>
        </p:spPr>
      </p:pic>
    </p:spTree>
    <p:extLst>
      <p:ext uri="{BB962C8B-B14F-4D97-AF65-F5344CB8AC3E}">
        <p14:creationId xmlns:p14="http://schemas.microsoft.com/office/powerpoint/2010/main" val="622232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5B23820-DCA7-4721-B6C3-BF93D51485A2}"/>
              </a:ext>
            </a:extLst>
          </p:cNvPr>
          <p:cNvSpPr>
            <a:spLocks noGrp="1"/>
          </p:cNvSpPr>
          <p:nvPr>
            <p:ph idx="1"/>
          </p:nvPr>
        </p:nvSpPr>
        <p:spPr/>
        <p:txBody>
          <a:bodyPr>
            <a:normAutofit/>
          </a:bodyPr>
          <a:lstStyle/>
          <a:p>
            <a:r>
              <a:rPr lang="en-US" b="1" dirty="0"/>
              <a:t>Day 15  Athens Landmarks</a:t>
            </a:r>
          </a:p>
          <a:p>
            <a:pPr lvl="1"/>
            <a:r>
              <a:rPr lang="en-US" dirty="0"/>
              <a:t>Athens guided sightseeing tour</a:t>
            </a:r>
          </a:p>
          <a:p>
            <a:pPr lvl="1"/>
            <a:r>
              <a:rPr lang="en-US" dirty="0"/>
              <a:t>Parthenon, Acropolis visit, Temple of Athena Nike, </a:t>
            </a:r>
            <a:r>
              <a:rPr lang="en-US" dirty="0" err="1"/>
              <a:t>Omonoia</a:t>
            </a:r>
            <a:r>
              <a:rPr lang="en-US" dirty="0"/>
              <a:t> Square, Syntagma Square, 2004 Olympic site</a:t>
            </a:r>
          </a:p>
          <a:p>
            <a:pPr lvl="1"/>
            <a:r>
              <a:rPr lang="en-US" dirty="0"/>
              <a:t>Dinner in Athens</a:t>
            </a:r>
          </a:p>
        </p:txBody>
      </p:sp>
      <p:sp>
        <p:nvSpPr>
          <p:cNvPr id="3" name="Title 2">
            <a:extLst>
              <a:ext uri="{FF2B5EF4-FFF2-40B4-BE49-F238E27FC236}">
                <a16:creationId xmlns:a16="http://schemas.microsoft.com/office/drawing/2014/main" id="{0680974C-D710-4F12-86D3-D25E6D4CDFD3}"/>
              </a:ext>
            </a:extLst>
          </p:cNvPr>
          <p:cNvSpPr>
            <a:spLocks noGrp="1"/>
          </p:cNvSpPr>
          <p:nvPr>
            <p:ph type="title"/>
          </p:nvPr>
        </p:nvSpPr>
        <p:spPr/>
        <p:txBody>
          <a:bodyPr/>
          <a:lstStyle/>
          <a:p>
            <a:r>
              <a:rPr lang="en-US" dirty="0"/>
              <a:t>Itinerary</a:t>
            </a:r>
          </a:p>
        </p:txBody>
      </p:sp>
    </p:spTree>
    <p:extLst>
      <p:ext uri="{BB962C8B-B14F-4D97-AF65-F5344CB8AC3E}">
        <p14:creationId xmlns:p14="http://schemas.microsoft.com/office/powerpoint/2010/main" val="1425156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AA087D1-B1A6-42AF-B8B4-5B745E6E6270}"/>
              </a:ext>
            </a:extLst>
          </p:cNvPr>
          <p:cNvSpPr>
            <a:spLocks noGrp="1"/>
          </p:cNvSpPr>
          <p:nvPr>
            <p:ph idx="1"/>
          </p:nvPr>
        </p:nvSpPr>
        <p:spPr/>
        <p:txBody>
          <a:bodyPr/>
          <a:lstStyle/>
          <a:p>
            <a:r>
              <a:rPr lang="en-US" b="1" dirty="0"/>
              <a:t>Day 16- End Tour</a:t>
            </a:r>
          </a:p>
          <a:p>
            <a:pPr lvl="1"/>
            <a:r>
              <a:rPr lang="en-US" dirty="0"/>
              <a:t>Fly back to United States</a:t>
            </a:r>
          </a:p>
        </p:txBody>
      </p:sp>
      <p:sp>
        <p:nvSpPr>
          <p:cNvPr id="3" name="Title 2">
            <a:extLst>
              <a:ext uri="{FF2B5EF4-FFF2-40B4-BE49-F238E27FC236}">
                <a16:creationId xmlns:a16="http://schemas.microsoft.com/office/drawing/2014/main" id="{4954A094-F083-4EE4-BB83-EF8DCC3315D1}"/>
              </a:ext>
            </a:extLst>
          </p:cNvPr>
          <p:cNvSpPr>
            <a:spLocks noGrp="1"/>
          </p:cNvSpPr>
          <p:nvPr>
            <p:ph type="title"/>
          </p:nvPr>
        </p:nvSpPr>
        <p:spPr/>
        <p:txBody>
          <a:bodyPr/>
          <a:lstStyle/>
          <a:p>
            <a:r>
              <a:rPr lang="en-US" dirty="0"/>
              <a:t>Itinerary</a:t>
            </a:r>
          </a:p>
        </p:txBody>
      </p:sp>
    </p:spTree>
    <p:extLst>
      <p:ext uri="{BB962C8B-B14F-4D97-AF65-F5344CB8AC3E}">
        <p14:creationId xmlns:p14="http://schemas.microsoft.com/office/powerpoint/2010/main" val="2937045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08A0A9B-8F31-4591-8D61-85E4294FF02A}"/>
              </a:ext>
            </a:extLst>
          </p:cNvPr>
          <p:cNvSpPr>
            <a:spLocks noGrp="1"/>
          </p:cNvSpPr>
          <p:nvPr>
            <p:ph idx="1"/>
          </p:nvPr>
        </p:nvSpPr>
        <p:spPr/>
        <p:txBody>
          <a:bodyPr>
            <a:normAutofit fontScale="62500" lnSpcReduction="20000"/>
          </a:bodyPr>
          <a:lstStyle/>
          <a:p>
            <a:r>
              <a:rPr lang="en-US" dirty="0"/>
              <a:t>Round-trip airfare</a:t>
            </a:r>
          </a:p>
          <a:p>
            <a:r>
              <a:rPr lang="en-US" dirty="0"/>
              <a:t>3 overnight stays in cabins on ferry </a:t>
            </a:r>
          </a:p>
          <a:p>
            <a:r>
              <a:rPr lang="en-US" dirty="0"/>
              <a:t>11 overnight stays in hotels with private bathrooms</a:t>
            </a:r>
          </a:p>
          <a:p>
            <a:r>
              <a:rPr lang="en-US" dirty="0"/>
              <a:t>Full European breakfast daily</a:t>
            </a:r>
          </a:p>
          <a:p>
            <a:r>
              <a:rPr lang="en-US" dirty="0"/>
              <a:t>Aegean Cruise</a:t>
            </a:r>
          </a:p>
          <a:p>
            <a:r>
              <a:rPr lang="en-US" dirty="0"/>
              <a:t>Dinner daily</a:t>
            </a:r>
          </a:p>
          <a:p>
            <a:r>
              <a:rPr lang="en-US" dirty="0"/>
              <a:t>Full-time services of a professional tour director</a:t>
            </a:r>
          </a:p>
          <a:p>
            <a:r>
              <a:rPr lang="en-US" dirty="0"/>
              <a:t>Guided sightseeing tours and city walks as per itinerary</a:t>
            </a:r>
          </a:p>
          <a:p>
            <a:r>
              <a:rPr lang="en-US" dirty="0"/>
              <a:t>Visits to select attractions as per itinerary</a:t>
            </a:r>
          </a:p>
          <a:p>
            <a:r>
              <a:rPr lang="en-US" dirty="0"/>
              <a:t>Tour Diary™ </a:t>
            </a:r>
          </a:p>
          <a:p>
            <a:r>
              <a:rPr lang="en-US" dirty="0"/>
              <a:t>Note: On arrival day only dinner is provided; on departure day, only breakfast is provided</a:t>
            </a:r>
          </a:p>
          <a:p>
            <a:r>
              <a:rPr lang="en-US" dirty="0"/>
              <a:t>Note: Tour cost does not include airline-imposed baggage fees, or fees for any required passport or visa. Please visit our Fees FAQ page for a full list of items that may not be included in the cost of your tour.</a:t>
            </a:r>
          </a:p>
          <a:p>
            <a:endParaRPr lang="en-US" dirty="0"/>
          </a:p>
        </p:txBody>
      </p:sp>
      <p:sp>
        <p:nvSpPr>
          <p:cNvPr id="3" name="Title 2">
            <a:extLst>
              <a:ext uri="{FF2B5EF4-FFF2-40B4-BE49-F238E27FC236}">
                <a16:creationId xmlns:a16="http://schemas.microsoft.com/office/drawing/2014/main" id="{A4E14574-CD94-4EE1-A459-92A87EB1E19F}"/>
              </a:ext>
            </a:extLst>
          </p:cNvPr>
          <p:cNvSpPr>
            <a:spLocks noGrp="1"/>
          </p:cNvSpPr>
          <p:nvPr>
            <p:ph type="title"/>
          </p:nvPr>
        </p:nvSpPr>
        <p:spPr/>
        <p:txBody>
          <a:bodyPr/>
          <a:lstStyle/>
          <a:p>
            <a:r>
              <a:rPr lang="en-US" dirty="0"/>
              <a:t>Included in Pricing</a:t>
            </a:r>
          </a:p>
        </p:txBody>
      </p:sp>
    </p:spTree>
    <p:extLst>
      <p:ext uri="{BB962C8B-B14F-4D97-AF65-F5344CB8AC3E}">
        <p14:creationId xmlns:p14="http://schemas.microsoft.com/office/powerpoint/2010/main" val="1797972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981CE4A-9CFF-41BD-B22A-CF1F7DDE4457}"/>
              </a:ext>
            </a:extLst>
          </p:cNvPr>
          <p:cNvSpPr>
            <a:spLocks noGrp="1"/>
          </p:cNvSpPr>
          <p:nvPr>
            <p:ph idx="1"/>
          </p:nvPr>
        </p:nvSpPr>
        <p:spPr/>
        <p:txBody>
          <a:bodyPr/>
          <a:lstStyle/>
          <a:p>
            <a:r>
              <a:rPr lang="en-US" dirty="0"/>
              <a:t>Current pricing is based on 25 paying travelers</a:t>
            </a:r>
          </a:p>
          <a:p>
            <a:endParaRPr lang="en-US" dirty="0"/>
          </a:p>
          <a:p>
            <a:r>
              <a:rPr lang="en-US" dirty="0"/>
              <a:t>Without 25 paying travelers, the price is subject to increase</a:t>
            </a:r>
          </a:p>
          <a:p>
            <a:endParaRPr lang="en-US" dirty="0"/>
          </a:p>
          <a:p>
            <a:r>
              <a:rPr lang="en-US" dirty="0"/>
              <a:t>With more than 25 paying travelers, the price is subject to decrease</a:t>
            </a:r>
          </a:p>
        </p:txBody>
      </p:sp>
      <p:sp>
        <p:nvSpPr>
          <p:cNvPr id="3" name="Title 2">
            <a:extLst>
              <a:ext uri="{FF2B5EF4-FFF2-40B4-BE49-F238E27FC236}">
                <a16:creationId xmlns:a16="http://schemas.microsoft.com/office/drawing/2014/main" id="{6BB8D1F7-4C9C-4528-9531-1EC408E7CAF4}"/>
              </a:ext>
            </a:extLst>
          </p:cNvPr>
          <p:cNvSpPr>
            <a:spLocks noGrp="1"/>
          </p:cNvSpPr>
          <p:nvPr>
            <p:ph type="title"/>
          </p:nvPr>
        </p:nvSpPr>
        <p:spPr/>
        <p:txBody>
          <a:bodyPr/>
          <a:lstStyle/>
          <a:p>
            <a:r>
              <a:rPr lang="en-US" dirty="0"/>
              <a:t>Current Student Pricing</a:t>
            </a:r>
          </a:p>
        </p:txBody>
      </p:sp>
    </p:spTree>
    <p:extLst>
      <p:ext uri="{BB962C8B-B14F-4D97-AF65-F5344CB8AC3E}">
        <p14:creationId xmlns:p14="http://schemas.microsoft.com/office/powerpoint/2010/main" val="3077632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596646" indent="-514350">
              <a:buAutoNum type="arabicPeriod"/>
            </a:pPr>
            <a:r>
              <a:rPr lang="en-US" dirty="0"/>
              <a:t>Deposits will be made as follows:</a:t>
            </a:r>
          </a:p>
          <a:p>
            <a:pPr marL="596646" indent="-514350">
              <a:buAutoNum type="arabicPeriod"/>
            </a:pPr>
            <a:r>
              <a:rPr lang="en-US" dirty="0"/>
              <a:t>FIRST $850 to NSU Cashier’s Office on the Natchitoches Campus</a:t>
            </a:r>
          </a:p>
          <a:p>
            <a:pPr marL="596646" indent="-514350">
              <a:buAutoNum type="arabicPeriod"/>
            </a:pPr>
            <a:r>
              <a:rPr lang="en-US" dirty="0"/>
              <a:t>Next- you will get instructions to enroll on </a:t>
            </a:r>
            <a:r>
              <a:rPr lang="en-US" dirty="0" err="1"/>
              <a:t>Explorica</a:t>
            </a:r>
            <a:r>
              <a:rPr lang="en-US" dirty="0"/>
              <a:t> website.</a:t>
            </a:r>
          </a:p>
        </p:txBody>
      </p:sp>
      <p:sp>
        <p:nvSpPr>
          <p:cNvPr id="3" name="Title 2"/>
          <p:cNvSpPr>
            <a:spLocks noGrp="1"/>
          </p:cNvSpPr>
          <p:nvPr>
            <p:ph type="title"/>
          </p:nvPr>
        </p:nvSpPr>
        <p:spPr/>
        <p:txBody>
          <a:bodyPr/>
          <a:lstStyle/>
          <a:p>
            <a:r>
              <a:rPr lang="en-US"/>
              <a:t>Instructions for Deposits</a:t>
            </a:r>
          </a:p>
        </p:txBody>
      </p:sp>
      <p:pic>
        <p:nvPicPr>
          <p:cNvPr id="4" name="Picture 3"/>
          <p:cNvPicPr>
            <a:picLocks noChangeAspect="1"/>
          </p:cNvPicPr>
          <p:nvPr/>
        </p:nvPicPr>
        <p:blipFill>
          <a:blip r:embed="rId2"/>
          <a:stretch>
            <a:fillRect/>
          </a:stretch>
        </p:blipFill>
        <p:spPr>
          <a:xfrm>
            <a:off x="6728949" y="3728621"/>
            <a:ext cx="5567781" cy="3129379"/>
          </a:xfrm>
          <a:prstGeom prst="rect">
            <a:avLst/>
          </a:prstGeom>
        </p:spPr>
      </p:pic>
    </p:spTree>
    <p:extLst>
      <p:ext uri="{BB962C8B-B14F-4D97-AF65-F5344CB8AC3E}">
        <p14:creationId xmlns:p14="http://schemas.microsoft.com/office/powerpoint/2010/main" val="1112814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2.  Tell the cashier that you need to deposit funds for the International Study Tour and give them the following information:</a:t>
            </a:r>
          </a:p>
          <a:p>
            <a:r>
              <a:rPr lang="en-US" dirty="0"/>
              <a:t>International Study Tour  -</a:t>
            </a:r>
          </a:p>
          <a:p>
            <a:r>
              <a:rPr lang="en-US" dirty="0"/>
              <a:t>Banner Fund 274002 </a:t>
            </a:r>
          </a:p>
          <a:p>
            <a:r>
              <a:rPr lang="en-US" dirty="0"/>
              <a:t>Org 227115 </a:t>
            </a:r>
          </a:p>
          <a:p>
            <a:r>
              <a:rPr lang="en-US" dirty="0"/>
              <a:t>Program 10 </a:t>
            </a:r>
          </a:p>
          <a:p>
            <a:r>
              <a:rPr lang="en-US" dirty="0"/>
              <a:t>Account Code 510649</a:t>
            </a:r>
          </a:p>
          <a:p>
            <a:pPr marL="82296" indent="0">
              <a:buNone/>
            </a:pPr>
            <a:endParaRPr lang="en-US" dirty="0"/>
          </a:p>
        </p:txBody>
      </p:sp>
      <p:sp>
        <p:nvSpPr>
          <p:cNvPr id="3" name="Title 2"/>
          <p:cNvSpPr>
            <a:spLocks noGrp="1"/>
          </p:cNvSpPr>
          <p:nvPr>
            <p:ph type="title"/>
          </p:nvPr>
        </p:nvSpPr>
        <p:spPr/>
        <p:txBody>
          <a:bodyPr/>
          <a:lstStyle/>
          <a:p>
            <a:r>
              <a:rPr lang="en-US"/>
              <a:t>Instructions for Deposits</a:t>
            </a:r>
          </a:p>
        </p:txBody>
      </p:sp>
    </p:spTree>
    <p:extLst>
      <p:ext uri="{BB962C8B-B14F-4D97-AF65-F5344CB8AC3E}">
        <p14:creationId xmlns:p14="http://schemas.microsoft.com/office/powerpoint/2010/main" val="34209193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b="1" i="1" u="sng" dirty="0"/>
              <a:t>3.  Bring your receipt to Mrs. Jones!! If you do not bring your receipt to Mrs. Jones, we have no way of knowing who has paid and who has not!</a:t>
            </a:r>
            <a:endParaRPr lang="en-US" dirty="0"/>
          </a:p>
          <a:p>
            <a:r>
              <a:rPr lang="en-US" dirty="0"/>
              <a:t>You can give the receipt to our Administrative Assistant, Mrs. Ann Spillman, Room 132 FACS Building if Mrs. Jones is out of her office. </a:t>
            </a:r>
          </a:p>
          <a:p>
            <a:r>
              <a:rPr lang="en-US" dirty="0"/>
              <a:t>Once you bring the first $850 deposit to Mrs. Jones, she will give you the tour information website.</a:t>
            </a:r>
          </a:p>
          <a:p>
            <a:endParaRPr lang="en-US" dirty="0"/>
          </a:p>
        </p:txBody>
      </p:sp>
      <p:sp>
        <p:nvSpPr>
          <p:cNvPr id="3" name="Title 2"/>
          <p:cNvSpPr>
            <a:spLocks noGrp="1"/>
          </p:cNvSpPr>
          <p:nvPr>
            <p:ph type="title"/>
          </p:nvPr>
        </p:nvSpPr>
        <p:spPr/>
        <p:txBody>
          <a:bodyPr/>
          <a:lstStyle/>
          <a:p>
            <a:r>
              <a:rPr lang="en-US"/>
              <a:t>Instructions for Deposits</a:t>
            </a:r>
          </a:p>
        </p:txBody>
      </p:sp>
    </p:spTree>
    <p:extLst>
      <p:ext uri="{BB962C8B-B14F-4D97-AF65-F5344CB8AC3E}">
        <p14:creationId xmlns:p14="http://schemas.microsoft.com/office/powerpoint/2010/main" val="469944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914144" y="1122947"/>
            <a:ext cx="9997440" cy="5486400"/>
          </a:xfrm>
        </p:spPr>
        <p:txBody>
          <a:bodyPr>
            <a:normAutofit/>
          </a:bodyPr>
          <a:lstStyle/>
          <a:p>
            <a:pPr marL="82296" indent="0">
              <a:buNone/>
            </a:pPr>
            <a:r>
              <a:rPr lang="en-US" b="1" dirty="0"/>
              <a:t>Day 1:  Depart from New Orleans</a:t>
            </a:r>
          </a:p>
          <a:p>
            <a:pPr marL="82296" indent="0">
              <a:buNone/>
            </a:pPr>
            <a:r>
              <a:rPr lang="en-US" b="1" dirty="0"/>
              <a:t>	      Fly to Ireland</a:t>
            </a:r>
            <a:endParaRPr lang="en-US" dirty="0"/>
          </a:p>
          <a:p>
            <a:pPr marL="82296" indent="0">
              <a:buNone/>
            </a:pPr>
            <a:endParaRPr lang="en-US" b="1" dirty="0"/>
          </a:p>
          <a:p>
            <a:pPr marL="82296" indent="0">
              <a:buNone/>
            </a:pPr>
            <a:r>
              <a:rPr lang="en-US" b="1" dirty="0"/>
              <a:t>Day 2:  Hello Shannon- </a:t>
            </a:r>
            <a:r>
              <a:rPr lang="en-US" dirty="0"/>
              <a:t>Meet your tour director, travel to Killarney &amp; check into hotel</a:t>
            </a:r>
          </a:p>
          <a:p>
            <a:pPr marL="82296" indent="0">
              <a:buNone/>
            </a:pPr>
            <a:endParaRPr lang="en-US" sz="3000" b="1" dirty="0"/>
          </a:p>
          <a:p>
            <a:pPr marL="82296" indent="0">
              <a:buNone/>
            </a:pPr>
            <a:r>
              <a:rPr lang="en-US" sz="3000" b="1" dirty="0"/>
              <a:t>Day 3: Ring of Kerry</a:t>
            </a:r>
          </a:p>
          <a:p>
            <a:pPr marL="82296" indent="0">
              <a:buNone/>
            </a:pPr>
            <a:r>
              <a:rPr lang="en-US" sz="2800" dirty="0"/>
              <a:t>Ring of Kerry excursion</a:t>
            </a:r>
          </a:p>
          <a:p>
            <a:pPr marL="82296" indent="0">
              <a:buNone/>
            </a:pPr>
            <a:r>
              <a:rPr lang="en-US" sz="2800" dirty="0"/>
              <a:t>Sheep farm visit (March to October)</a:t>
            </a:r>
            <a:endParaRPr lang="en-US" sz="2400" dirty="0"/>
          </a:p>
        </p:txBody>
      </p:sp>
      <p:sp>
        <p:nvSpPr>
          <p:cNvPr id="3" name="Title 2"/>
          <p:cNvSpPr>
            <a:spLocks noGrp="1"/>
          </p:cNvSpPr>
          <p:nvPr>
            <p:ph type="title"/>
          </p:nvPr>
        </p:nvSpPr>
        <p:spPr/>
        <p:txBody>
          <a:bodyPr/>
          <a:lstStyle/>
          <a:p>
            <a:r>
              <a:rPr lang="en-US" dirty="0"/>
              <a:t>Itinerary</a:t>
            </a:r>
          </a:p>
        </p:txBody>
      </p:sp>
      <p:pic>
        <p:nvPicPr>
          <p:cNvPr id="4" name="Picture 3">
            <a:extLst>
              <a:ext uri="{FF2B5EF4-FFF2-40B4-BE49-F238E27FC236}">
                <a16:creationId xmlns:a16="http://schemas.microsoft.com/office/drawing/2014/main" id="{607872D7-B5E8-4D55-8AE7-D45D04FCBA74}"/>
              </a:ext>
            </a:extLst>
          </p:cNvPr>
          <p:cNvPicPr>
            <a:picLocks noChangeAspect="1"/>
          </p:cNvPicPr>
          <p:nvPr/>
        </p:nvPicPr>
        <p:blipFill>
          <a:blip r:embed="rId2"/>
          <a:stretch>
            <a:fillRect/>
          </a:stretch>
        </p:blipFill>
        <p:spPr>
          <a:xfrm>
            <a:off x="8797771" y="4159459"/>
            <a:ext cx="3369364" cy="2698541"/>
          </a:xfrm>
          <a:prstGeom prst="rect">
            <a:avLst/>
          </a:prstGeom>
        </p:spPr>
      </p:pic>
      <p:pic>
        <p:nvPicPr>
          <p:cNvPr id="7" name="Picture 6" descr="A group of people posing for the camera&#10;&#10;Description automatically generated">
            <a:extLst>
              <a:ext uri="{FF2B5EF4-FFF2-40B4-BE49-F238E27FC236}">
                <a16:creationId xmlns:a16="http://schemas.microsoft.com/office/drawing/2014/main" id="{37E89F5A-A2DA-4CE2-8335-AF6AA4177931}"/>
              </a:ext>
            </a:extLst>
          </p:cNvPr>
          <p:cNvPicPr>
            <a:picLocks noChangeAspect="1"/>
          </p:cNvPicPr>
          <p:nvPr/>
        </p:nvPicPr>
        <p:blipFill rotWithShape="1">
          <a:blip r:embed="rId3">
            <a:extLst>
              <a:ext uri="{28A0092B-C50C-407E-A947-70E740481C1C}">
                <a14:useLocalDpi xmlns:a14="http://schemas.microsoft.com/office/drawing/2010/main" val="0"/>
              </a:ext>
            </a:extLst>
          </a:blip>
          <a:srcRect r="17330"/>
          <a:stretch/>
        </p:blipFill>
        <p:spPr>
          <a:xfrm>
            <a:off x="9580904" y="-121074"/>
            <a:ext cx="2586231" cy="2488042"/>
          </a:xfrm>
          <a:prstGeom prst="rect">
            <a:avLst/>
          </a:prstGeom>
        </p:spPr>
      </p:pic>
    </p:spTree>
    <p:extLst>
      <p:ext uri="{BB962C8B-B14F-4D97-AF65-F5344CB8AC3E}">
        <p14:creationId xmlns:p14="http://schemas.microsoft.com/office/powerpoint/2010/main" val="1083339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AF7234F-5310-48EF-87E9-0798198AFBF0}"/>
              </a:ext>
            </a:extLst>
          </p:cNvPr>
          <p:cNvSpPr>
            <a:spLocks noGrp="1"/>
          </p:cNvSpPr>
          <p:nvPr>
            <p:ph idx="1"/>
          </p:nvPr>
        </p:nvSpPr>
        <p:spPr/>
        <p:txBody>
          <a:bodyPr/>
          <a:lstStyle/>
          <a:p>
            <a:r>
              <a:rPr lang="en-US" dirty="0"/>
              <a:t>Students traveling are required to enroll in HMT 3120: International Travel Preparation</a:t>
            </a:r>
          </a:p>
          <a:p>
            <a:endParaRPr lang="en-US" dirty="0"/>
          </a:p>
          <a:p>
            <a:r>
              <a:rPr lang="en-US" dirty="0"/>
              <a:t>Taught Fall 2019 B-Term and again in Spring 2020</a:t>
            </a:r>
          </a:p>
          <a:p>
            <a:endParaRPr lang="en-US" dirty="0"/>
          </a:p>
          <a:p>
            <a:r>
              <a:rPr lang="en-US" dirty="0"/>
              <a:t>Students must enroll in HMT 3150 Summer 2020</a:t>
            </a:r>
          </a:p>
        </p:txBody>
      </p:sp>
      <p:sp>
        <p:nvSpPr>
          <p:cNvPr id="3" name="Title 2">
            <a:extLst>
              <a:ext uri="{FF2B5EF4-FFF2-40B4-BE49-F238E27FC236}">
                <a16:creationId xmlns:a16="http://schemas.microsoft.com/office/drawing/2014/main" id="{05760484-00BC-440C-B59B-C3D0F0824FB0}"/>
              </a:ext>
            </a:extLst>
          </p:cNvPr>
          <p:cNvSpPr>
            <a:spLocks noGrp="1"/>
          </p:cNvSpPr>
          <p:nvPr>
            <p:ph type="title"/>
          </p:nvPr>
        </p:nvSpPr>
        <p:spPr/>
        <p:txBody>
          <a:bodyPr/>
          <a:lstStyle/>
          <a:p>
            <a:r>
              <a:rPr lang="en-US" dirty="0"/>
              <a:t>Requirements		</a:t>
            </a:r>
          </a:p>
        </p:txBody>
      </p:sp>
    </p:spTree>
    <p:extLst>
      <p:ext uri="{BB962C8B-B14F-4D97-AF65-F5344CB8AC3E}">
        <p14:creationId xmlns:p14="http://schemas.microsoft.com/office/powerpoint/2010/main" val="4284463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8DC6C45-378C-4EBC-BAC4-17BE1FCE47AD}"/>
              </a:ext>
            </a:extLst>
          </p:cNvPr>
          <p:cNvSpPr>
            <a:spLocks noGrp="1"/>
          </p:cNvSpPr>
          <p:nvPr>
            <p:ph idx="1"/>
          </p:nvPr>
        </p:nvSpPr>
        <p:spPr/>
        <p:txBody>
          <a:bodyPr>
            <a:normAutofit lnSpcReduction="10000"/>
          </a:bodyPr>
          <a:lstStyle/>
          <a:p>
            <a:r>
              <a:rPr lang="en-US" dirty="0"/>
              <a:t>Financial Aid is available for Travel &amp; Tourism students, student’s responsibility- some resources available</a:t>
            </a:r>
          </a:p>
          <a:p>
            <a:endParaRPr lang="en-US" dirty="0"/>
          </a:p>
          <a:p>
            <a:r>
              <a:rPr lang="en-US" dirty="0"/>
              <a:t>Students must adhere to NSU Student Handbook, disciplinary procedures will be followed if necessary</a:t>
            </a:r>
          </a:p>
          <a:p>
            <a:endParaRPr lang="en-US" dirty="0"/>
          </a:p>
          <a:p>
            <a:r>
              <a:rPr lang="en-US" dirty="0"/>
              <a:t>Travel Insurance- increased medical and emergency is required</a:t>
            </a:r>
          </a:p>
        </p:txBody>
      </p:sp>
      <p:sp>
        <p:nvSpPr>
          <p:cNvPr id="3" name="Title 2">
            <a:extLst>
              <a:ext uri="{FF2B5EF4-FFF2-40B4-BE49-F238E27FC236}">
                <a16:creationId xmlns:a16="http://schemas.microsoft.com/office/drawing/2014/main" id="{5E1C7EA0-57F3-4BA7-BE39-C8C96A1B2EF0}"/>
              </a:ext>
            </a:extLst>
          </p:cNvPr>
          <p:cNvSpPr>
            <a:spLocks noGrp="1"/>
          </p:cNvSpPr>
          <p:nvPr>
            <p:ph type="title"/>
          </p:nvPr>
        </p:nvSpPr>
        <p:spPr/>
        <p:txBody>
          <a:bodyPr/>
          <a:lstStyle/>
          <a:p>
            <a:r>
              <a:rPr lang="en-US" dirty="0"/>
              <a:t>Important Notes</a:t>
            </a:r>
          </a:p>
        </p:txBody>
      </p:sp>
    </p:spTree>
    <p:extLst>
      <p:ext uri="{BB962C8B-B14F-4D97-AF65-F5344CB8AC3E}">
        <p14:creationId xmlns:p14="http://schemas.microsoft.com/office/powerpoint/2010/main" val="490898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5555FA6-0450-4CA1-B0F7-C0923C85D0B4}"/>
              </a:ext>
            </a:extLst>
          </p:cNvPr>
          <p:cNvSpPr>
            <a:spLocks noGrp="1"/>
          </p:cNvSpPr>
          <p:nvPr>
            <p:ph idx="1"/>
          </p:nvPr>
        </p:nvSpPr>
        <p:spPr/>
        <p:txBody>
          <a:bodyPr/>
          <a:lstStyle/>
          <a:p>
            <a:r>
              <a:rPr lang="en-US" dirty="0"/>
              <a:t>Contact </a:t>
            </a:r>
            <a:r>
              <a:rPr lang="en-US" dirty="0">
                <a:hlinkClick r:id="rId2"/>
              </a:rPr>
              <a:t>salterv@nsula</a:t>
            </a:r>
            <a:r>
              <a:rPr lang="en-US">
                <a:hlinkClick r:id="rId2"/>
              </a:rPr>
              <a:t>.edu</a:t>
            </a:r>
            <a:r>
              <a:rPr lang="en-US"/>
              <a:t> or 318-357-4610</a:t>
            </a:r>
            <a:endParaRPr lang="en-US" dirty="0"/>
          </a:p>
          <a:p>
            <a:endParaRPr lang="en-US" dirty="0"/>
          </a:p>
          <a:p>
            <a:endParaRPr lang="en-US" dirty="0"/>
          </a:p>
        </p:txBody>
      </p:sp>
      <p:sp>
        <p:nvSpPr>
          <p:cNvPr id="3" name="Title 2">
            <a:extLst>
              <a:ext uri="{FF2B5EF4-FFF2-40B4-BE49-F238E27FC236}">
                <a16:creationId xmlns:a16="http://schemas.microsoft.com/office/drawing/2014/main" id="{403880B1-4BAF-4882-B74E-554D1298550C}"/>
              </a:ext>
            </a:extLst>
          </p:cNvPr>
          <p:cNvSpPr>
            <a:spLocks noGrp="1"/>
          </p:cNvSpPr>
          <p:nvPr>
            <p:ph type="title"/>
          </p:nvPr>
        </p:nvSpPr>
        <p:spPr/>
        <p:txBody>
          <a:bodyPr/>
          <a:lstStyle/>
          <a:p>
            <a:r>
              <a:rPr lang="en-US" dirty="0"/>
              <a:t>For More Information</a:t>
            </a:r>
          </a:p>
        </p:txBody>
      </p:sp>
    </p:spTree>
    <p:extLst>
      <p:ext uri="{BB962C8B-B14F-4D97-AF65-F5344CB8AC3E}">
        <p14:creationId xmlns:p14="http://schemas.microsoft.com/office/powerpoint/2010/main" val="917246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718511" y="830669"/>
            <a:ext cx="7507272" cy="5425752"/>
          </a:xfrm>
        </p:spPr>
        <p:txBody>
          <a:bodyPr>
            <a:normAutofit/>
          </a:bodyPr>
          <a:lstStyle/>
          <a:p>
            <a:pPr marL="82296" indent="0">
              <a:buNone/>
            </a:pPr>
            <a:r>
              <a:rPr lang="en-US" b="1" dirty="0"/>
              <a:t>Day 4: Killarney-Dublin </a:t>
            </a:r>
            <a:endParaRPr lang="en-US" sz="3600" b="1" dirty="0"/>
          </a:p>
          <a:p>
            <a:pPr lvl="1"/>
            <a:r>
              <a:rPr lang="en-US" dirty="0"/>
              <a:t>Travel to Dublin via Blarney Castle</a:t>
            </a:r>
          </a:p>
          <a:p>
            <a:pPr lvl="1"/>
            <a:r>
              <a:rPr lang="en-US" dirty="0"/>
              <a:t>Blarney Castle Visit</a:t>
            </a:r>
          </a:p>
          <a:p>
            <a:pPr marL="402336" lvl="1" indent="0">
              <a:buNone/>
            </a:pPr>
            <a:r>
              <a:rPr lang="en-US" dirty="0"/>
              <a:t>				</a:t>
            </a:r>
          </a:p>
          <a:p>
            <a:pPr marL="402336" lvl="1" indent="0">
              <a:buNone/>
            </a:pPr>
            <a:endParaRPr lang="en-US" dirty="0"/>
          </a:p>
          <a:p>
            <a:pPr marL="402336" lvl="1" indent="0">
              <a:buNone/>
            </a:pPr>
            <a:endParaRPr lang="en-US" dirty="0"/>
          </a:p>
          <a:p>
            <a:pPr lvl="1"/>
            <a:endParaRPr lang="en-US" dirty="0"/>
          </a:p>
        </p:txBody>
      </p:sp>
      <p:sp>
        <p:nvSpPr>
          <p:cNvPr id="3" name="Title 2"/>
          <p:cNvSpPr>
            <a:spLocks noGrp="1"/>
          </p:cNvSpPr>
          <p:nvPr>
            <p:ph type="title"/>
          </p:nvPr>
        </p:nvSpPr>
        <p:spPr>
          <a:xfrm>
            <a:off x="1228343" y="372762"/>
            <a:ext cx="9997440" cy="1143000"/>
          </a:xfrm>
        </p:spPr>
        <p:txBody>
          <a:bodyPr/>
          <a:lstStyle/>
          <a:p>
            <a:r>
              <a:rPr lang="en-US" dirty="0"/>
              <a:t>Itinerary </a:t>
            </a:r>
          </a:p>
        </p:txBody>
      </p:sp>
      <p:pic>
        <p:nvPicPr>
          <p:cNvPr id="6" name="Picture 5">
            <a:extLst>
              <a:ext uri="{FF2B5EF4-FFF2-40B4-BE49-F238E27FC236}">
                <a16:creationId xmlns:a16="http://schemas.microsoft.com/office/drawing/2014/main" id="{506C2BC6-D4D3-497D-8839-0C3D534AB3D8}"/>
              </a:ext>
            </a:extLst>
          </p:cNvPr>
          <p:cNvPicPr>
            <a:picLocks noChangeAspect="1"/>
          </p:cNvPicPr>
          <p:nvPr/>
        </p:nvPicPr>
        <p:blipFill>
          <a:blip r:embed="rId2"/>
          <a:stretch>
            <a:fillRect/>
          </a:stretch>
        </p:blipFill>
        <p:spPr>
          <a:xfrm>
            <a:off x="966217" y="2442053"/>
            <a:ext cx="5387713" cy="3585278"/>
          </a:xfrm>
          <a:prstGeom prst="rect">
            <a:avLst/>
          </a:prstGeom>
        </p:spPr>
      </p:pic>
      <p:pic>
        <p:nvPicPr>
          <p:cNvPr id="8" name="Picture 7" descr="A narrow city street with buildings in the background&#10;&#10;Description automatically generated">
            <a:extLst>
              <a:ext uri="{FF2B5EF4-FFF2-40B4-BE49-F238E27FC236}">
                <a16:creationId xmlns:a16="http://schemas.microsoft.com/office/drawing/2014/main" id="{766C3214-D013-49AD-89BF-5292694A579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57843" y="3036163"/>
            <a:ext cx="4267940" cy="2845293"/>
          </a:xfrm>
          <a:prstGeom prst="rect">
            <a:avLst/>
          </a:prstGeom>
        </p:spPr>
      </p:pic>
    </p:spTree>
    <p:extLst>
      <p:ext uri="{BB962C8B-B14F-4D97-AF65-F5344CB8AC3E}">
        <p14:creationId xmlns:p14="http://schemas.microsoft.com/office/powerpoint/2010/main" val="3671359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3600" b="1" dirty="0"/>
              <a:t>Day 5: Dublin Landmarks</a:t>
            </a:r>
          </a:p>
          <a:p>
            <a:r>
              <a:rPr lang="en-US" sz="2900" dirty="0"/>
              <a:t>Dublin guided sightseeing tour</a:t>
            </a:r>
          </a:p>
          <a:p>
            <a:pPr marL="82296" indent="0">
              <a:buNone/>
            </a:pPr>
            <a:endParaRPr lang="en-US" sz="2900" dirty="0"/>
          </a:p>
          <a:p>
            <a:r>
              <a:rPr lang="en-US" sz="2900" dirty="0"/>
              <a:t>Phoenix Park, St. Patrick’s Cathedral, Trinity College, Book of </a:t>
            </a:r>
            <a:r>
              <a:rPr lang="en-US" sz="2900" dirty="0" err="1"/>
              <a:t>Kells</a:t>
            </a:r>
            <a:r>
              <a:rPr lang="en-US" sz="2900" dirty="0"/>
              <a:t> visit, Dublin City Walk</a:t>
            </a:r>
          </a:p>
          <a:p>
            <a:r>
              <a:rPr lang="en-US" sz="2900" dirty="0"/>
              <a:t>O’Connell Street, Parnell Square, Henry, Street</a:t>
            </a:r>
          </a:p>
          <a:p>
            <a:r>
              <a:rPr lang="en-US" sz="2900" dirty="0"/>
              <a:t>Traditional Public House Dinner</a:t>
            </a:r>
          </a:p>
          <a:p>
            <a:pPr marL="82296" indent="0">
              <a:buNone/>
            </a:pPr>
            <a:endParaRPr lang="en-US" sz="2900" dirty="0"/>
          </a:p>
          <a:p>
            <a:endParaRPr lang="en-US" sz="3600" dirty="0"/>
          </a:p>
          <a:p>
            <a:pPr lvl="1"/>
            <a:endParaRPr lang="en-US" dirty="0"/>
          </a:p>
        </p:txBody>
      </p:sp>
      <p:sp>
        <p:nvSpPr>
          <p:cNvPr id="3" name="Title 2"/>
          <p:cNvSpPr>
            <a:spLocks noGrp="1"/>
          </p:cNvSpPr>
          <p:nvPr>
            <p:ph type="title"/>
          </p:nvPr>
        </p:nvSpPr>
        <p:spPr/>
        <p:txBody>
          <a:bodyPr/>
          <a:lstStyle/>
          <a:p>
            <a:r>
              <a:rPr lang="en-US"/>
              <a:t>Itinerary</a:t>
            </a:r>
          </a:p>
        </p:txBody>
      </p:sp>
      <p:pic>
        <p:nvPicPr>
          <p:cNvPr id="6" name="Picture 5">
            <a:extLst>
              <a:ext uri="{FF2B5EF4-FFF2-40B4-BE49-F238E27FC236}">
                <a16:creationId xmlns:a16="http://schemas.microsoft.com/office/drawing/2014/main" id="{48AC5FFE-5C46-47CE-BB71-F81B2001604F}"/>
              </a:ext>
            </a:extLst>
          </p:cNvPr>
          <p:cNvPicPr>
            <a:picLocks noChangeAspect="1"/>
          </p:cNvPicPr>
          <p:nvPr/>
        </p:nvPicPr>
        <p:blipFill>
          <a:blip r:embed="rId2"/>
          <a:stretch>
            <a:fillRect/>
          </a:stretch>
        </p:blipFill>
        <p:spPr>
          <a:xfrm>
            <a:off x="8080099" y="0"/>
            <a:ext cx="4111901" cy="1847500"/>
          </a:xfrm>
          <a:prstGeom prst="rect">
            <a:avLst/>
          </a:prstGeom>
        </p:spPr>
      </p:pic>
    </p:spTree>
    <p:extLst>
      <p:ext uri="{BB962C8B-B14F-4D97-AF65-F5344CB8AC3E}">
        <p14:creationId xmlns:p14="http://schemas.microsoft.com/office/powerpoint/2010/main" val="484606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r>
              <a:rPr lang="en-US" sz="4000" b="1" dirty="0"/>
              <a:t>Day 6: Dublin - Florence</a:t>
            </a:r>
          </a:p>
          <a:p>
            <a:pPr lvl="1"/>
            <a:r>
              <a:rPr lang="en-US" sz="3600" dirty="0"/>
              <a:t>Fly to Florence</a:t>
            </a:r>
          </a:p>
          <a:p>
            <a:pPr lvl="1"/>
            <a:endParaRPr lang="en-US" sz="3600" b="1" dirty="0"/>
          </a:p>
          <a:p>
            <a:r>
              <a:rPr lang="en-US" sz="4000" b="1" dirty="0"/>
              <a:t>Day 7: Florence Landmarks</a:t>
            </a:r>
            <a:endParaRPr lang="en-US" dirty="0"/>
          </a:p>
          <a:p>
            <a:pPr lvl="1"/>
            <a:r>
              <a:rPr lang="en-US" dirty="0"/>
              <a:t>Florence guided walking sightseeing tour with Whisper headsets</a:t>
            </a:r>
          </a:p>
          <a:p>
            <a:pPr lvl="1"/>
            <a:r>
              <a:rPr lang="en-US" dirty="0"/>
              <a:t>Palazzo Vecchio, Piazza </a:t>
            </a:r>
            <a:r>
              <a:rPr lang="en-US" dirty="0" err="1"/>
              <a:t>della</a:t>
            </a:r>
            <a:r>
              <a:rPr lang="en-US" dirty="0"/>
              <a:t> </a:t>
            </a:r>
            <a:r>
              <a:rPr lang="en-US" dirty="0" err="1"/>
              <a:t>Signoria</a:t>
            </a:r>
            <a:r>
              <a:rPr lang="en-US" dirty="0"/>
              <a:t>, Chiesa di Santa Croce, Ponte Vecchio, Duomo visit, leather workshop, Gates of Paradise, Giotto’s Bell Tower, Dante's House</a:t>
            </a:r>
          </a:p>
          <a:p>
            <a:pPr lvl="1"/>
            <a:r>
              <a:rPr lang="en-US" dirty="0"/>
              <a:t>Pisa guided excursion</a:t>
            </a:r>
          </a:p>
          <a:p>
            <a:pPr lvl="1"/>
            <a:r>
              <a:rPr lang="en-US" dirty="0"/>
              <a:t>Baptistery visit, Leaning Tower</a:t>
            </a:r>
          </a:p>
          <a:p>
            <a:pPr marL="82296" indent="0">
              <a:buNone/>
            </a:pPr>
            <a:endParaRPr lang="en-US" sz="3600" dirty="0"/>
          </a:p>
          <a:p>
            <a:pPr marL="402336" lvl="1" indent="0">
              <a:buNone/>
            </a:pPr>
            <a:endParaRPr lang="en-US" dirty="0"/>
          </a:p>
        </p:txBody>
      </p:sp>
      <p:sp>
        <p:nvSpPr>
          <p:cNvPr id="3" name="Title 2"/>
          <p:cNvSpPr>
            <a:spLocks noGrp="1"/>
          </p:cNvSpPr>
          <p:nvPr>
            <p:ph type="title"/>
          </p:nvPr>
        </p:nvSpPr>
        <p:spPr/>
        <p:txBody>
          <a:bodyPr/>
          <a:lstStyle/>
          <a:p>
            <a:r>
              <a:rPr lang="en-US"/>
              <a:t>Itinerary </a:t>
            </a:r>
          </a:p>
        </p:txBody>
      </p:sp>
      <p:pic>
        <p:nvPicPr>
          <p:cNvPr id="5" name="Picture 4">
            <a:extLst>
              <a:ext uri="{FF2B5EF4-FFF2-40B4-BE49-F238E27FC236}">
                <a16:creationId xmlns:a16="http://schemas.microsoft.com/office/drawing/2014/main" id="{5E4E3DD6-AB6C-4E42-94CE-2005628DEE4A}"/>
              </a:ext>
            </a:extLst>
          </p:cNvPr>
          <p:cNvPicPr>
            <a:picLocks noChangeAspect="1"/>
          </p:cNvPicPr>
          <p:nvPr/>
        </p:nvPicPr>
        <p:blipFill>
          <a:blip r:embed="rId2"/>
          <a:stretch>
            <a:fillRect/>
          </a:stretch>
        </p:blipFill>
        <p:spPr>
          <a:xfrm>
            <a:off x="7715342" y="0"/>
            <a:ext cx="4368954" cy="2184477"/>
          </a:xfrm>
          <a:prstGeom prst="rect">
            <a:avLst/>
          </a:prstGeom>
        </p:spPr>
      </p:pic>
    </p:spTree>
    <p:extLst>
      <p:ext uri="{BB962C8B-B14F-4D97-AF65-F5344CB8AC3E}">
        <p14:creationId xmlns:p14="http://schemas.microsoft.com/office/powerpoint/2010/main" val="3671146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b="1" dirty="0"/>
              <a:t>Day 8: Florence-Rome</a:t>
            </a:r>
            <a:endParaRPr lang="en-US" dirty="0"/>
          </a:p>
          <a:p>
            <a:pPr lvl="1"/>
            <a:r>
              <a:rPr lang="en-US" dirty="0"/>
              <a:t>Travel to Rome</a:t>
            </a:r>
          </a:p>
          <a:p>
            <a:pPr lvl="1"/>
            <a:r>
              <a:rPr lang="en-US" dirty="0"/>
              <a:t>St. Francis of Assisi Basilica visit</a:t>
            </a:r>
          </a:p>
          <a:p>
            <a:pPr lvl="1"/>
            <a:r>
              <a:rPr lang="en-US" dirty="0"/>
              <a:t>Rome city walk</a:t>
            </a:r>
          </a:p>
          <a:p>
            <a:pPr lvl="1"/>
            <a:r>
              <a:rPr lang="en-US" dirty="0"/>
              <a:t>Spanish Steps, </a:t>
            </a:r>
            <a:r>
              <a:rPr lang="en-US" dirty="0" err="1"/>
              <a:t>Trevi</a:t>
            </a:r>
            <a:r>
              <a:rPr lang="en-US" dirty="0"/>
              <a:t> Fountain, Pantheon, Piazza Navona</a:t>
            </a:r>
          </a:p>
          <a:p>
            <a:r>
              <a:rPr lang="en-US" b="1" dirty="0"/>
              <a:t>Day 9: Rome Landmarks</a:t>
            </a:r>
          </a:p>
          <a:p>
            <a:pPr lvl="1"/>
            <a:r>
              <a:rPr lang="en-US" dirty="0"/>
              <a:t>Travel to the port</a:t>
            </a:r>
          </a:p>
          <a:p>
            <a:pPr lvl="1"/>
            <a:r>
              <a:rPr lang="en-US" dirty="0"/>
              <a:t>Pompeii guided visit</a:t>
            </a:r>
          </a:p>
          <a:p>
            <a:pPr lvl="1"/>
            <a:r>
              <a:rPr lang="en-US" dirty="0"/>
              <a:t>Overnight ferry to Patras</a:t>
            </a:r>
          </a:p>
        </p:txBody>
      </p:sp>
      <p:sp>
        <p:nvSpPr>
          <p:cNvPr id="3" name="Title 2"/>
          <p:cNvSpPr>
            <a:spLocks noGrp="1"/>
          </p:cNvSpPr>
          <p:nvPr>
            <p:ph type="title"/>
          </p:nvPr>
        </p:nvSpPr>
        <p:spPr/>
        <p:txBody>
          <a:bodyPr/>
          <a:lstStyle/>
          <a:p>
            <a:r>
              <a:rPr lang="en-US"/>
              <a:t>Itinerary</a:t>
            </a:r>
          </a:p>
        </p:txBody>
      </p:sp>
      <p:pic>
        <p:nvPicPr>
          <p:cNvPr id="5" name="Picture 4">
            <a:extLst>
              <a:ext uri="{FF2B5EF4-FFF2-40B4-BE49-F238E27FC236}">
                <a16:creationId xmlns:a16="http://schemas.microsoft.com/office/drawing/2014/main" id="{F534CFD3-2DC3-4132-818B-50D84B47BA55}"/>
              </a:ext>
            </a:extLst>
          </p:cNvPr>
          <p:cNvPicPr>
            <a:picLocks noChangeAspect="1"/>
          </p:cNvPicPr>
          <p:nvPr/>
        </p:nvPicPr>
        <p:blipFill>
          <a:blip r:embed="rId2"/>
          <a:stretch>
            <a:fillRect/>
          </a:stretch>
        </p:blipFill>
        <p:spPr>
          <a:xfrm>
            <a:off x="9254109" y="4670995"/>
            <a:ext cx="2657475" cy="1724025"/>
          </a:xfrm>
          <a:prstGeom prst="rect">
            <a:avLst/>
          </a:prstGeom>
        </p:spPr>
      </p:pic>
      <p:pic>
        <p:nvPicPr>
          <p:cNvPr id="6" name="Picture 5">
            <a:extLst>
              <a:ext uri="{FF2B5EF4-FFF2-40B4-BE49-F238E27FC236}">
                <a16:creationId xmlns:a16="http://schemas.microsoft.com/office/drawing/2014/main" id="{9C0026A7-C0D2-4085-97CD-88760E8E406C}"/>
              </a:ext>
            </a:extLst>
          </p:cNvPr>
          <p:cNvPicPr>
            <a:picLocks noChangeAspect="1"/>
          </p:cNvPicPr>
          <p:nvPr/>
        </p:nvPicPr>
        <p:blipFill>
          <a:blip r:embed="rId3"/>
          <a:stretch>
            <a:fillRect/>
          </a:stretch>
        </p:blipFill>
        <p:spPr>
          <a:xfrm>
            <a:off x="7892249" y="37730"/>
            <a:ext cx="4299751" cy="2861289"/>
          </a:xfrm>
          <a:prstGeom prst="rect">
            <a:avLst/>
          </a:prstGeom>
        </p:spPr>
      </p:pic>
    </p:spTree>
    <p:extLst>
      <p:ext uri="{BB962C8B-B14F-4D97-AF65-F5344CB8AC3E}">
        <p14:creationId xmlns:p14="http://schemas.microsoft.com/office/powerpoint/2010/main" val="2781630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b="1" dirty="0"/>
              <a:t>Day 10: Rome - Athens</a:t>
            </a:r>
          </a:p>
          <a:p>
            <a:pPr lvl="1"/>
            <a:r>
              <a:rPr lang="en-US" dirty="0"/>
              <a:t>Fly to Athens</a:t>
            </a:r>
          </a:p>
          <a:p>
            <a:pPr lvl="1"/>
            <a:r>
              <a:rPr lang="en-US" dirty="0"/>
              <a:t>Athens city walk</a:t>
            </a:r>
          </a:p>
          <a:p>
            <a:pPr lvl="1"/>
            <a:r>
              <a:rPr lang="en-US" dirty="0" err="1"/>
              <a:t>Plaka</a:t>
            </a:r>
            <a:r>
              <a:rPr lang="en-US" dirty="0"/>
              <a:t> district, Temple of Olympian Zeus, Hadrian’s Arch</a:t>
            </a:r>
          </a:p>
          <a:p>
            <a:pPr lvl="1"/>
            <a:r>
              <a:rPr lang="en-US" dirty="0"/>
              <a:t>Dinner in Athens</a:t>
            </a:r>
          </a:p>
        </p:txBody>
      </p:sp>
      <p:sp>
        <p:nvSpPr>
          <p:cNvPr id="3" name="Title 2"/>
          <p:cNvSpPr>
            <a:spLocks noGrp="1"/>
          </p:cNvSpPr>
          <p:nvPr>
            <p:ph type="title"/>
          </p:nvPr>
        </p:nvSpPr>
        <p:spPr/>
        <p:txBody>
          <a:bodyPr/>
          <a:lstStyle/>
          <a:p>
            <a:r>
              <a:rPr lang="en-US"/>
              <a:t>Itinerary</a:t>
            </a:r>
          </a:p>
        </p:txBody>
      </p:sp>
      <p:pic>
        <p:nvPicPr>
          <p:cNvPr id="6" name="Picture 5">
            <a:extLst>
              <a:ext uri="{FF2B5EF4-FFF2-40B4-BE49-F238E27FC236}">
                <a16:creationId xmlns:a16="http://schemas.microsoft.com/office/drawing/2014/main" id="{7B7FDF60-748D-4DB6-840D-905193B4D745}"/>
              </a:ext>
            </a:extLst>
          </p:cNvPr>
          <p:cNvPicPr>
            <a:picLocks noChangeAspect="1"/>
          </p:cNvPicPr>
          <p:nvPr/>
        </p:nvPicPr>
        <p:blipFill>
          <a:blip r:embed="rId2"/>
          <a:stretch>
            <a:fillRect/>
          </a:stretch>
        </p:blipFill>
        <p:spPr>
          <a:xfrm>
            <a:off x="7244179" y="3565450"/>
            <a:ext cx="4947821" cy="3292550"/>
          </a:xfrm>
          <a:prstGeom prst="rect">
            <a:avLst/>
          </a:prstGeom>
        </p:spPr>
      </p:pic>
    </p:spTree>
    <p:extLst>
      <p:ext uri="{BB962C8B-B14F-4D97-AF65-F5344CB8AC3E}">
        <p14:creationId xmlns:p14="http://schemas.microsoft.com/office/powerpoint/2010/main" val="272554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b="1" dirty="0"/>
              <a:t>Day 11:  Delphi</a:t>
            </a:r>
          </a:p>
          <a:p>
            <a:pPr lvl="1"/>
            <a:r>
              <a:rPr lang="en-US" dirty="0"/>
              <a:t>Delphi guided excursion</a:t>
            </a:r>
          </a:p>
          <a:p>
            <a:pPr lvl="1"/>
            <a:r>
              <a:rPr lang="en-US" dirty="0"/>
              <a:t>Delphi site visit, Temple of Apollo</a:t>
            </a:r>
          </a:p>
          <a:p>
            <a:pPr lvl="1"/>
            <a:r>
              <a:rPr lang="en-US" dirty="0"/>
              <a:t>Greek dinner in </a:t>
            </a:r>
            <a:r>
              <a:rPr lang="en-US" dirty="0" err="1"/>
              <a:t>Plaka</a:t>
            </a:r>
            <a:r>
              <a:rPr lang="en-US" dirty="0"/>
              <a:t> </a:t>
            </a:r>
          </a:p>
        </p:txBody>
      </p:sp>
      <p:sp>
        <p:nvSpPr>
          <p:cNvPr id="3" name="Title 2"/>
          <p:cNvSpPr>
            <a:spLocks noGrp="1"/>
          </p:cNvSpPr>
          <p:nvPr>
            <p:ph type="title"/>
          </p:nvPr>
        </p:nvSpPr>
        <p:spPr/>
        <p:txBody>
          <a:bodyPr/>
          <a:lstStyle/>
          <a:p>
            <a:r>
              <a:rPr lang="en-US"/>
              <a:t>Itinerary</a:t>
            </a:r>
          </a:p>
        </p:txBody>
      </p:sp>
      <p:pic>
        <p:nvPicPr>
          <p:cNvPr id="9" name="Picture 8" descr="A view of a mountain&#10;&#10;Description automatically generated">
            <a:extLst>
              <a:ext uri="{FF2B5EF4-FFF2-40B4-BE49-F238E27FC236}">
                <a16:creationId xmlns:a16="http://schemas.microsoft.com/office/drawing/2014/main" id="{E01446C8-7CBF-478D-AF6B-DD9073BE0F9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99465" y="3476035"/>
            <a:ext cx="6492536" cy="3381965"/>
          </a:xfrm>
          <a:prstGeom prst="rect">
            <a:avLst/>
          </a:prstGeom>
        </p:spPr>
      </p:pic>
    </p:spTree>
    <p:extLst>
      <p:ext uri="{BB962C8B-B14F-4D97-AF65-F5344CB8AC3E}">
        <p14:creationId xmlns:p14="http://schemas.microsoft.com/office/powerpoint/2010/main" val="3015586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a:t>Day 12-14: Aegean Cruise</a:t>
            </a:r>
          </a:p>
          <a:p>
            <a:pPr lvl="1"/>
            <a:r>
              <a:rPr lang="en-US" dirty="0"/>
              <a:t>Your cruise includes 2 shore excursions of your choice</a:t>
            </a:r>
          </a:p>
          <a:p>
            <a:pPr lvl="2"/>
            <a:r>
              <a:rPr lang="en-US" sz="2000" dirty="0"/>
              <a:t>Day 1: First is </a:t>
            </a:r>
            <a:r>
              <a:rPr lang="en-US" sz="2000" b="1" dirty="0">
                <a:solidFill>
                  <a:srgbClr val="00B0F0"/>
                </a:solidFill>
              </a:rPr>
              <a:t>Mykonos</a:t>
            </a:r>
            <a:r>
              <a:rPr lang="en-US" sz="2000" dirty="0"/>
              <a:t>, one of the Mediterranean's busiest resorts, with everything from a great museum filled with 7th-century artifacts to pure white, cubistic buildings, Crayola-colored boats, gourmet restaurants and...more beaches</a:t>
            </a:r>
          </a:p>
          <a:p>
            <a:pPr lvl="2"/>
            <a:r>
              <a:rPr lang="en-US" sz="2000" dirty="0"/>
              <a:t>Day 2: Next stop is </a:t>
            </a:r>
            <a:r>
              <a:rPr lang="en-US" sz="2000" b="1" dirty="0">
                <a:solidFill>
                  <a:srgbClr val="00B0F0"/>
                </a:solidFill>
              </a:rPr>
              <a:t>Samos</a:t>
            </a:r>
            <a:r>
              <a:rPr lang="en-US" sz="2000" dirty="0"/>
              <a:t>, best known for its beautiful beaches and lush greenery. Then it is on to the hilly, seahorse-shaped Patmos, you'll see gold-leafed Byzantine frescos at the Monastery of St. John, the capital city of Hora, the busy port of Skala and beautiful beaches. Cruise on to Heraklion, the capital of Crete and a former Minoan seaport, for an unparalleled collection of Minoan archaeological artifacts.</a:t>
            </a:r>
            <a:br>
              <a:rPr lang="en-US" sz="2000" dirty="0"/>
            </a:br>
            <a:endParaRPr lang="en-US" dirty="0"/>
          </a:p>
        </p:txBody>
      </p:sp>
      <p:sp>
        <p:nvSpPr>
          <p:cNvPr id="3" name="Title 2"/>
          <p:cNvSpPr>
            <a:spLocks noGrp="1"/>
          </p:cNvSpPr>
          <p:nvPr>
            <p:ph type="title"/>
          </p:nvPr>
        </p:nvSpPr>
        <p:spPr/>
        <p:txBody>
          <a:bodyPr/>
          <a:lstStyle/>
          <a:p>
            <a:r>
              <a:rPr lang="en-US"/>
              <a:t>Itinerary </a:t>
            </a:r>
          </a:p>
        </p:txBody>
      </p:sp>
    </p:spTree>
    <p:extLst>
      <p:ext uri="{BB962C8B-B14F-4D97-AF65-F5344CB8AC3E}">
        <p14:creationId xmlns:p14="http://schemas.microsoft.com/office/powerpoint/2010/main" val="118860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pedition design template">
  <a:themeElements>
    <a:clrScheme name="Yellow Orange">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spDef>
      <a:spPr>
        <a:ln>
          <a:noFill/>
        </a:ln>
      </a:spPr>
      <a:bodyPr rtlCol="0" anchor="ctr"/>
      <a:lstStyle>
        <a:defPPr algn="ctr">
          <a:defRPr dirty="0"/>
        </a:defPPr>
      </a:lstStyle>
      <a:style>
        <a:lnRef idx="1">
          <a:schemeClr val="accent2"/>
        </a:lnRef>
        <a:fillRef idx="3">
          <a:schemeClr val="accent2"/>
        </a:fillRef>
        <a:effectRef idx="2">
          <a:schemeClr val="accent2"/>
        </a:effectRef>
        <a:fontRef idx="minor">
          <a:schemeClr val="lt1"/>
        </a:fontRef>
      </a:style>
    </a:spDef>
    <a:lnDef>
      <a:spPr>
        <a:ln>
          <a:solidFill>
            <a:schemeClr val="accent2"/>
          </a:solidFill>
        </a:ln>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square" rtlCol="0" anchor="ctr" anchorCtr="1">
        <a:spAutoFit/>
      </a:bodyPr>
      <a:lstStyle>
        <a:defPPr>
          <a:defRPr dirty="0"/>
        </a:defPPr>
      </a:lstStyle>
    </a:txDef>
  </a:objectDefaults>
  <a:extraClrSchemeLst/>
  <a:extLst>
    <a:ext uri="{05A4C25C-085E-4340-85A3-A5531E510DB2}">
      <thm15:themeFamily xmlns:thm15="http://schemas.microsoft.com/office/thememl/2012/main" name="Expedition design template" id="{2A783AFA-8144-4566-90F2-EBAA37680B3E}" vid="{4D6CF3A9-AE3E-40BC-B9E8-FA22D0F3FE76}"/>
    </a:ext>
  </a:extLst>
</a:theme>
</file>

<file path=ppt/theme/theme2.xml><?xml version="1.0" encoding="utf-8"?>
<a:theme xmlns:a="http://schemas.openxmlformats.org/drawingml/2006/main" name="Office Theme">
  <a:themeElements>
    <a:clrScheme name="Yellow Orange">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Yellow Orange">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4EE48823F28DE41B01BFC04E6C6D35C" ma:contentTypeVersion="15" ma:contentTypeDescription="Create a new document." ma:contentTypeScope="" ma:versionID="b26c8c17f46b537bf686194f7acafb6e">
  <xsd:schema xmlns:xsd="http://www.w3.org/2001/XMLSchema" xmlns:xs="http://www.w3.org/2001/XMLSchema" xmlns:p="http://schemas.microsoft.com/office/2006/metadata/properties" xmlns:ns1="http://schemas.microsoft.com/sharepoint/v3" xmlns:ns3="5b9bcb3e-15ff-451f-8afa-f4df2a7500e0" xmlns:ns4="43309c11-0447-4e39-9362-8df25b2ce868" targetNamespace="http://schemas.microsoft.com/office/2006/metadata/properties" ma:root="true" ma:fieldsID="1d9dea7b923233a3e5b15686ff0db940" ns1:_="" ns3:_="" ns4:_="">
    <xsd:import namespace="http://schemas.microsoft.com/sharepoint/v3"/>
    <xsd:import namespace="5b9bcb3e-15ff-451f-8afa-f4df2a7500e0"/>
    <xsd:import namespace="43309c11-0447-4e39-9362-8df25b2ce868"/>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OCR" minOccurs="0"/>
                <xsd:element ref="ns4:MediaServiceDateTaken" minOccurs="0"/>
                <xsd:element ref="ns4:MediaServiceLocation" minOccurs="0"/>
                <xsd:element ref="ns4:MediaServiceGenerationTime" minOccurs="0"/>
                <xsd:element ref="ns4:MediaServiceEventHashCode" minOccurs="0"/>
                <xsd:element ref="ns1:_ip_UnifiedCompliancePolicyProperties" minOccurs="0"/>
                <xsd:element ref="ns1:_ip_UnifiedCompliancePolicyUIAction"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9" nillable="true" ma:displayName="Unified Compliance Policy Properties" ma:hidden="true" ma:internalName="_ip_UnifiedCompliancePolicyProperties">
      <xsd:simpleType>
        <xsd:restriction base="dms:Note"/>
      </xsd:simpleType>
    </xsd:element>
    <xsd:element name="_ip_UnifiedCompliancePolicyUIAction" ma:index="20"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b9bcb3e-15ff-451f-8afa-f4df2a7500e0"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3309c11-0447-4e39-9362-8df25b2ce868"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AutoTags" ma:index="13" nillable="true" ma:displayName="MediaServiceAutoTags" ma:description=""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Location" ma:index="16" nillable="true" ma:displayName="MediaServic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1C3223D9-6239-4189-B799-D291C78874C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5b9bcb3e-15ff-451f-8afa-f4df2a7500e0"/>
    <ds:schemaRef ds:uri="43309c11-0447-4e39-9362-8df25b2ce86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720A314-3B24-46EF-B6F2-34F0F95A3DEC}">
  <ds:schemaRefs>
    <ds:schemaRef ds:uri="http://schemas.microsoft.com/sharepoint/v3/contenttype/forms"/>
  </ds:schemaRefs>
</ds:datastoreItem>
</file>

<file path=customXml/itemProps3.xml><?xml version="1.0" encoding="utf-8"?>
<ds:datastoreItem xmlns:ds="http://schemas.openxmlformats.org/officeDocument/2006/customXml" ds:itemID="{33B0F33E-4E62-4B59-AC3F-CF3E7DD9E3B9}">
  <ds:schemaRefs>
    <ds:schemaRef ds:uri="http://schemas.microsoft.com/sharepoint/v3"/>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43309c11-0447-4e39-9362-8df25b2ce868"/>
    <ds:schemaRef ds:uri="5b9bcb3e-15ff-451f-8afa-f4df2a7500e0"/>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0</TotalTime>
  <Words>835</Words>
  <Application>Microsoft Office PowerPoint</Application>
  <PresentationFormat>Widescreen</PresentationFormat>
  <Paragraphs>124</Paragraphs>
  <Slides>22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Century Gothic</vt:lpstr>
      <vt:lpstr>Verdana</vt:lpstr>
      <vt:lpstr>Wingdings 2</vt:lpstr>
      <vt:lpstr>Expedition design template</vt:lpstr>
      <vt:lpstr>Ireland, Italy &amp; Greece  International Study Tour </vt:lpstr>
      <vt:lpstr>Itinerary</vt:lpstr>
      <vt:lpstr>Itinerary </vt:lpstr>
      <vt:lpstr>Itinerary</vt:lpstr>
      <vt:lpstr>Itinerary </vt:lpstr>
      <vt:lpstr>Itinerary</vt:lpstr>
      <vt:lpstr>Itinerary</vt:lpstr>
      <vt:lpstr>Itinerary</vt:lpstr>
      <vt:lpstr>Itinerary </vt:lpstr>
      <vt:lpstr>Mykonos &amp; Samos</vt:lpstr>
      <vt:lpstr>Itinerary</vt:lpstr>
      <vt:lpstr>Santorini</vt:lpstr>
      <vt:lpstr>Itinerary</vt:lpstr>
      <vt:lpstr>Itinerary</vt:lpstr>
      <vt:lpstr>Included in Pricing</vt:lpstr>
      <vt:lpstr>Current Student Pricing</vt:lpstr>
      <vt:lpstr>Instructions for Deposits</vt:lpstr>
      <vt:lpstr>Instructions for Deposits</vt:lpstr>
      <vt:lpstr>Instructions for Deposits</vt:lpstr>
      <vt:lpstr>Requirements  </vt:lpstr>
      <vt:lpstr>Important Notes</vt:lpstr>
      <vt:lpstr>For More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Italy &amp; Greece  International Study Tour</dc:title>
  <dc:creator/>
  <cp:lastModifiedBy/>
  <cp:revision>1</cp:revision>
  <dcterms:modified xsi:type="dcterms:W3CDTF">2019-09-26T15:20:34Z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TC034605169991</vt:lpwstr>
  </property>
  <property fmtid="{D5CDD505-2E9C-101B-9397-08002B2CF9AE}" pid="3" name="ContentTypeId">
    <vt:lpwstr>0x010100C4EE48823F28DE41B01BFC04E6C6D35C</vt:lpwstr>
  </property>
</Properties>
</file>