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99" r:id="rId2"/>
    <p:sldId id="338" r:id="rId3"/>
    <p:sldId id="337" r:id="rId4"/>
    <p:sldId id="342" r:id="rId5"/>
    <p:sldId id="414" r:id="rId6"/>
    <p:sldId id="346" r:id="rId7"/>
    <p:sldId id="347" r:id="rId8"/>
    <p:sldId id="417" r:id="rId9"/>
    <p:sldId id="418" r:id="rId10"/>
    <p:sldId id="419" r:id="rId11"/>
    <p:sldId id="348" r:id="rId12"/>
    <p:sldId id="349" r:id="rId13"/>
    <p:sldId id="350" r:id="rId14"/>
    <p:sldId id="420" r:id="rId15"/>
    <p:sldId id="354" r:id="rId16"/>
    <p:sldId id="357" r:id="rId17"/>
    <p:sldId id="358" r:id="rId18"/>
    <p:sldId id="355" r:id="rId19"/>
    <p:sldId id="356" r:id="rId20"/>
    <p:sldId id="413" r:id="rId21"/>
    <p:sldId id="422" r:id="rId22"/>
    <p:sldId id="424" r:id="rId23"/>
    <p:sldId id="421" r:id="rId24"/>
    <p:sldId id="423" r:id="rId25"/>
    <p:sldId id="425" r:id="rId26"/>
    <p:sldId id="359" r:id="rId27"/>
    <p:sldId id="360" r:id="rId28"/>
    <p:sldId id="364" r:id="rId29"/>
    <p:sldId id="365" r:id="rId30"/>
    <p:sldId id="366" r:id="rId31"/>
    <p:sldId id="367" r:id="rId32"/>
    <p:sldId id="368" r:id="rId33"/>
    <p:sldId id="369" r:id="rId34"/>
    <p:sldId id="370" r:id="rId35"/>
    <p:sldId id="371" r:id="rId36"/>
    <p:sldId id="372" r:id="rId37"/>
    <p:sldId id="374" r:id="rId38"/>
    <p:sldId id="376" r:id="rId39"/>
    <p:sldId id="377" r:id="rId40"/>
    <p:sldId id="378" r:id="rId41"/>
    <p:sldId id="379" r:id="rId42"/>
    <p:sldId id="380" r:id="rId43"/>
    <p:sldId id="381" r:id="rId44"/>
    <p:sldId id="382" r:id="rId45"/>
    <p:sldId id="385" r:id="rId46"/>
    <p:sldId id="386" r:id="rId47"/>
    <p:sldId id="389" r:id="rId48"/>
    <p:sldId id="387" r:id="rId49"/>
    <p:sldId id="391" r:id="rId50"/>
    <p:sldId id="388" r:id="rId51"/>
    <p:sldId id="393" r:id="rId52"/>
    <p:sldId id="390" r:id="rId53"/>
    <p:sldId id="395" r:id="rId54"/>
    <p:sldId id="396" r:id="rId55"/>
    <p:sldId id="392" r:id="rId56"/>
    <p:sldId id="397" r:id="rId57"/>
    <p:sldId id="394" r:id="rId58"/>
    <p:sldId id="398" r:id="rId59"/>
    <p:sldId id="399" r:id="rId60"/>
    <p:sldId id="401" r:id="rId61"/>
  </p:sldIdLst>
  <p:sldSz cx="9144000" cy="6858000" type="screen4x3"/>
  <p:notesSz cx="9601200" cy="7315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40">
          <p15:clr>
            <a:srgbClr val="A4A3A4"/>
          </p15:clr>
        </p15:guide>
        <p15:guide id="2" pos="3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55" autoAdjust="0"/>
    <p:restoredTop sz="94660"/>
  </p:normalViewPr>
  <p:slideViewPr>
    <p:cSldViewPr>
      <p:cViewPr varScale="1">
        <p:scale>
          <a:sx n="82" d="100"/>
          <a:sy n="82" d="100"/>
        </p:scale>
        <p:origin x="1398" y="90"/>
      </p:cViewPr>
      <p:guideLst>
        <p:guide orient="horz" pos="240"/>
        <p:guide pos="336"/>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193" cy="365595"/>
          </a:xfrm>
          <a:prstGeom prst="rect">
            <a:avLst/>
          </a:prstGeom>
        </p:spPr>
        <p:txBody>
          <a:bodyPr vert="horz" lIns="96650" tIns="48326" rIns="96650" bIns="48326"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5439371" y="0"/>
            <a:ext cx="4160193" cy="365595"/>
          </a:xfrm>
          <a:prstGeom prst="rect">
            <a:avLst/>
          </a:prstGeom>
        </p:spPr>
        <p:txBody>
          <a:bodyPr vert="horz" lIns="96650" tIns="48326" rIns="96650" bIns="48326" rtlCol="0"/>
          <a:lstStyle>
            <a:lvl1pPr algn="r" eaLnBrk="1" hangingPunct="1">
              <a:defRPr sz="1200">
                <a:latin typeface="Arial" charset="0"/>
              </a:defRPr>
            </a:lvl1pPr>
          </a:lstStyle>
          <a:p>
            <a:pPr>
              <a:defRPr/>
            </a:pPr>
            <a:fld id="{678814E0-6ED2-4593-A323-8F4625C2D7F4}" type="datetimeFigureOut">
              <a:rPr lang="en-US"/>
              <a:pPr>
                <a:defRPr/>
              </a:pPr>
              <a:t>9/22/2022</a:t>
            </a:fld>
            <a:endParaRPr lang="en-US"/>
          </a:p>
        </p:txBody>
      </p:sp>
      <p:sp>
        <p:nvSpPr>
          <p:cNvPr id="4" name="Footer Placeholder 3"/>
          <p:cNvSpPr>
            <a:spLocks noGrp="1"/>
          </p:cNvSpPr>
          <p:nvPr>
            <p:ph type="ftr" sz="quarter" idx="2"/>
          </p:nvPr>
        </p:nvSpPr>
        <p:spPr>
          <a:xfrm>
            <a:off x="0" y="6947951"/>
            <a:ext cx="4160193" cy="365595"/>
          </a:xfrm>
          <a:prstGeom prst="rect">
            <a:avLst/>
          </a:prstGeom>
        </p:spPr>
        <p:txBody>
          <a:bodyPr vert="horz" lIns="96650" tIns="48326" rIns="96650" bIns="48326"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5439371" y="6947951"/>
            <a:ext cx="4160193" cy="365595"/>
          </a:xfrm>
          <a:prstGeom prst="rect">
            <a:avLst/>
          </a:prstGeom>
        </p:spPr>
        <p:txBody>
          <a:bodyPr vert="horz" wrap="square" lIns="96650" tIns="48326" rIns="96650" bIns="48326" numCol="1" anchor="b" anchorCtr="0" compatLnSpc="1">
            <a:prstTxWarp prst="textNoShape">
              <a:avLst/>
            </a:prstTxWarp>
          </a:bodyPr>
          <a:lstStyle>
            <a:lvl1pPr algn="r" eaLnBrk="1" hangingPunct="1">
              <a:defRPr sz="1200"/>
            </a:lvl1pPr>
          </a:lstStyle>
          <a:p>
            <a:pPr>
              <a:defRPr/>
            </a:pPr>
            <a:fld id="{727CF8F9-D6EA-4356-862F-D28F936CAD2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193" cy="365595"/>
          </a:xfrm>
          <a:prstGeom prst="rect">
            <a:avLst/>
          </a:prstGeom>
        </p:spPr>
        <p:txBody>
          <a:bodyPr vert="horz" lIns="96650" tIns="48326" rIns="96650" bIns="48326"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5439371" y="0"/>
            <a:ext cx="4160193" cy="365595"/>
          </a:xfrm>
          <a:prstGeom prst="rect">
            <a:avLst/>
          </a:prstGeom>
        </p:spPr>
        <p:txBody>
          <a:bodyPr vert="horz" lIns="96650" tIns="48326" rIns="96650" bIns="48326" rtlCol="0"/>
          <a:lstStyle>
            <a:lvl1pPr algn="r" eaLnBrk="1" hangingPunct="1">
              <a:defRPr sz="1200">
                <a:latin typeface="Arial" charset="0"/>
              </a:defRPr>
            </a:lvl1pPr>
          </a:lstStyle>
          <a:p>
            <a:pPr>
              <a:defRPr/>
            </a:pPr>
            <a:fld id="{FA397B5F-3261-4FC3-83B4-0BB40A7E703C}" type="datetimeFigureOut">
              <a:rPr lang="en-US"/>
              <a:pPr>
                <a:defRPr/>
              </a:pPr>
              <a:t>9/22/2022</a:t>
            </a:fld>
            <a:endParaRPr lang="en-US"/>
          </a:p>
        </p:txBody>
      </p:sp>
      <p:sp>
        <p:nvSpPr>
          <p:cNvPr id="4" name="Slide Image Placeholder 3"/>
          <p:cNvSpPr>
            <a:spLocks noGrp="1" noRot="1" noChangeAspect="1"/>
          </p:cNvSpPr>
          <p:nvPr>
            <p:ph type="sldImg" idx="2"/>
          </p:nvPr>
        </p:nvSpPr>
        <p:spPr>
          <a:xfrm>
            <a:off x="2973388" y="549275"/>
            <a:ext cx="3654425" cy="2741613"/>
          </a:xfrm>
          <a:prstGeom prst="rect">
            <a:avLst/>
          </a:prstGeom>
          <a:noFill/>
          <a:ln w="12700">
            <a:solidFill>
              <a:prstClr val="black"/>
            </a:solidFill>
          </a:ln>
        </p:spPr>
        <p:txBody>
          <a:bodyPr vert="horz" lIns="96650" tIns="48326" rIns="96650" bIns="48326" rtlCol="0" anchor="ctr"/>
          <a:lstStyle/>
          <a:p>
            <a:pPr lvl="0"/>
            <a:endParaRPr lang="en-US" noProof="0"/>
          </a:p>
        </p:txBody>
      </p:sp>
      <p:sp>
        <p:nvSpPr>
          <p:cNvPr id="5" name="Notes Placeholder 4"/>
          <p:cNvSpPr>
            <a:spLocks noGrp="1"/>
          </p:cNvSpPr>
          <p:nvPr>
            <p:ph type="body" sz="quarter" idx="3"/>
          </p:nvPr>
        </p:nvSpPr>
        <p:spPr>
          <a:xfrm>
            <a:off x="959793" y="3473976"/>
            <a:ext cx="7681615" cy="3292006"/>
          </a:xfrm>
          <a:prstGeom prst="rect">
            <a:avLst/>
          </a:prstGeom>
        </p:spPr>
        <p:txBody>
          <a:bodyPr vert="horz" lIns="96650" tIns="48326" rIns="96650" bIns="4832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947951"/>
            <a:ext cx="4160193" cy="365595"/>
          </a:xfrm>
          <a:prstGeom prst="rect">
            <a:avLst/>
          </a:prstGeom>
        </p:spPr>
        <p:txBody>
          <a:bodyPr vert="horz" lIns="96650" tIns="48326" rIns="96650" bIns="48326"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5439371" y="6947951"/>
            <a:ext cx="4160193" cy="365595"/>
          </a:xfrm>
          <a:prstGeom prst="rect">
            <a:avLst/>
          </a:prstGeom>
        </p:spPr>
        <p:txBody>
          <a:bodyPr vert="horz" wrap="square" lIns="96650" tIns="48326" rIns="96650" bIns="48326" numCol="1" anchor="b" anchorCtr="0" compatLnSpc="1">
            <a:prstTxWarp prst="textNoShape">
              <a:avLst/>
            </a:prstTxWarp>
          </a:bodyPr>
          <a:lstStyle>
            <a:lvl1pPr algn="r" eaLnBrk="1" hangingPunct="1">
              <a:defRPr sz="1200"/>
            </a:lvl1pPr>
          </a:lstStyle>
          <a:p>
            <a:pPr>
              <a:defRPr/>
            </a:pPr>
            <a:fld id="{AFC80C41-3395-4DBB-93EC-E303319F88F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FC80C41-3395-4DBB-93EC-E303319F88F3}" type="slidenum">
              <a:rPr lang="en-US" altLang="en-US" smtClean="0"/>
              <a:pPr>
                <a:defRPr/>
              </a:pPr>
              <a:t>14</a:t>
            </a:fld>
            <a:endParaRPr lang="en-US" altLang="en-US"/>
          </a:p>
        </p:txBody>
      </p:sp>
    </p:spTree>
    <p:extLst>
      <p:ext uri="{BB962C8B-B14F-4D97-AF65-F5344CB8AC3E}">
        <p14:creationId xmlns:p14="http://schemas.microsoft.com/office/powerpoint/2010/main" val="2590203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9737" indent="-296053">
              <a:defRPr>
                <a:solidFill>
                  <a:schemeClr val="tx1"/>
                </a:solidFill>
                <a:latin typeface="Arial" panose="020B0604020202020204" pitchFamily="34" charset="0"/>
              </a:defRPr>
            </a:lvl2pPr>
            <a:lvl3pPr marL="1184211" indent="-236843">
              <a:defRPr>
                <a:solidFill>
                  <a:schemeClr val="tx1"/>
                </a:solidFill>
                <a:latin typeface="Arial" panose="020B0604020202020204" pitchFamily="34" charset="0"/>
              </a:defRPr>
            </a:lvl3pPr>
            <a:lvl4pPr marL="1657896" indent="-236843">
              <a:defRPr>
                <a:solidFill>
                  <a:schemeClr val="tx1"/>
                </a:solidFill>
                <a:latin typeface="Arial" panose="020B0604020202020204" pitchFamily="34" charset="0"/>
              </a:defRPr>
            </a:lvl4pPr>
            <a:lvl5pPr marL="2131580" indent="-236843">
              <a:defRPr>
                <a:solidFill>
                  <a:schemeClr val="tx1"/>
                </a:solidFill>
                <a:latin typeface="Arial" panose="020B0604020202020204" pitchFamily="34" charset="0"/>
              </a:defRPr>
            </a:lvl5pPr>
            <a:lvl6pPr marL="2605264" indent="-236843" eaLnBrk="0" fontAlgn="base" hangingPunct="0">
              <a:spcBef>
                <a:spcPct val="0"/>
              </a:spcBef>
              <a:spcAft>
                <a:spcPct val="0"/>
              </a:spcAft>
              <a:defRPr>
                <a:solidFill>
                  <a:schemeClr val="tx1"/>
                </a:solidFill>
                <a:latin typeface="Arial" panose="020B0604020202020204" pitchFamily="34" charset="0"/>
              </a:defRPr>
            </a:lvl6pPr>
            <a:lvl7pPr marL="3078949" indent="-236843" eaLnBrk="0" fontAlgn="base" hangingPunct="0">
              <a:spcBef>
                <a:spcPct val="0"/>
              </a:spcBef>
              <a:spcAft>
                <a:spcPct val="0"/>
              </a:spcAft>
              <a:defRPr>
                <a:solidFill>
                  <a:schemeClr val="tx1"/>
                </a:solidFill>
                <a:latin typeface="Arial" panose="020B0604020202020204" pitchFamily="34" charset="0"/>
              </a:defRPr>
            </a:lvl7pPr>
            <a:lvl8pPr marL="3552633" indent="-236843" eaLnBrk="0" fontAlgn="base" hangingPunct="0">
              <a:spcBef>
                <a:spcPct val="0"/>
              </a:spcBef>
              <a:spcAft>
                <a:spcPct val="0"/>
              </a:spcAft>
              <a:defRPr>
                <a:solidFill>
                  <a:schemeClr val="tx1"/>
                </a:solidFill>
                <a:latin typeface="Arial" panose="020B0604020202020204" pitchFamily="34" charset="0"/>
              </a:defRPr>
            </a:lvl8pPr>
            <a:lvl9pPr marL="4026318" indent="-236843" eaLnBrk="0" fontAlgn="base" hangingPunct="0">
              <a:spcBef>
                <a:spcPct val="0"/>
              </a:spcBef>
              <a:spcAft>
                <a:spcPct val="0"/>
              </a:spcAft>
              <a:defRPr>
                <a:solidFill>
                  <a:schemeClr val="tx1"/>
                </a:solidFill>
                <a:latin typeface="Arial" panose="020B0604020202020204" pitchFamily="34" charset="0"/>
              </a:defRPr>
            </a:lvl9pPr>
          </a:lstStyle>
          <a:p>
            <a:fld id="{DFDF1731-F1A0-4A61-9BE0-A1EB7D879062}" type="slidenum">
              <a:rPr lang="en-US" altLang="en-US" smtClean="0"/>
              <a:pPr/>
              <a:t>47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D16F9B4-253F-4DA9-8B78-C44D97FA90E9}" type="datetimeFigureOut">
              <a:rPr lang="en-US"/>
              <a:pPr>
                <a:defRPr/>
              </a:pPr>
              <a:t>9/22/2022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6D23C8-6AF8-42F4-A4C2-6952CA8A5882}" type="slidenum">
              <a:rPr lang="en-US" altLang="en-US"/>
              <a:pPr>
                <a:defRPr/>
              </a:pPr>
              <a:t>‹#›</a:t>
            </a:fld>
            <a:endParaRPr lang="en-US" altLang="en-US"/>
          </a:p>
        </p:txBody>
      </p:sp>
    </p:spTree>
    <p:extLst>
      <p:ext uri="{BB962C8B-B14F-4D97-AF65-F5344CB8AC3E}">
        <p14:creationId xmlns:p14="http://schemas.microsoft.com/office/powerpoint/2010/main" val="838130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3B4C13-15E1-4746-BE1C-43B82629E38C}" type="datetimeFigureOut">
              <a:rPr lang="en-US"/>
              <a:pPr>
                <a:defRPr/>
              </a:pPr>
              <a:t>9/22/2022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E967E3-C463-41B8-9070-68C89CBA97A8}" type="slidenum">
              <a:rPr lang="en-US" altLang="en-US"/>
              <a:pPr>
                <a:defRPr/>
              </a:pPr>
              <a:t>‹#›</a:t>
            </a:fld>
            <a:endParaRPr lang="en-US" altLang="en-US"/>
          </a:p>
        </p:txBody>
      </p:sp>
    </p:spTree>
    <p:extLst>
      <p:ext uri="{BB962C8B-B14F-4D97-AF65-F5344CB8AC3E}">
        <p14:creationId xmlns:p14="http://schemas.microsoft.com/office/powerpoint/2010/main" val="86147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3441DB5-5329-4BA0-9C72-0ADD4715CC7B}" type="datetimeFigureOut">
              <a:rPr lang="en-US"/>
              <a:pPr>
                <a:defRPr/>
              </a:pPr>
              <a:t>9/22/2022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51BA97-089E-453C-854A-F773ADFB2D2C}" type="slidenum">
              <a:rPr lang="en-US" altLang="en-US"/>
              <a:pPr>
                <a:defRPr/>
              </a:pPr>
              <a:t>‹#›</a:t>
            </a:fld>
            <a:endParaRPr lang="en-US" altLang="en-US"/>
          </a:p>
        </p:txBody>
      </p:sp>
    </p:spTree>
    <p:extLst>
      <p:ext uri="{BB962C8B-B14F-4D97-AF65-F5344CB8AC3E}">
        <p14:creationId xmlns:p14="http://schemas.microsoft.com/office/powerpoint/2010/main" val="230795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F13358A-9393-40FB-905F-2E3BA5181450}" type="datetimeFigureOut">
              <a:rPr lang="en-US"/>
              <a:pPr>
                <a:defRPr/>
              </a:pPr>
              <a:t>9/22/2022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4ACB97-5877-4D8C-88C0-3AB8DDC6742A}" type="slidenum">
              <a:rPr lang="en-US" altLang="en-US"/>
              <a:pPr>
                <a:defRPr/>
              </a:pPr>
              <a:t>‹#›</a:t>
            </a:fld>
            <a:endParaRPr lang="en-US" altLang="en-US"/>
          </a:p>
        </p:txBody>
      </p:sp>
    </p:spTree>
    <p:extLst>
      <p:ext uri="{BB962C8B-B14F-4D97-AF65-F5344CB8AC3E}">
        <p14:creationId xmlns:p14="http://schemas.microsoft.com/office/powerpoint/2010/main" val="2019576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A77D77C-9E8D-468A-80A4-7EBA4CF61935}" type="datetimeFigureOut">
              <a:rPr lang="en-US"/>
              <a:pPr>
                <a:defRPr/>
              </a:pPr>
              <a:t>9/22/2022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BAFF1A-8131-4331-A699-D03CEA6B8A79}" type="slidenum">
              <a:rPr lang="en-US" altLang="en-US"/>
              <a:pPr>
                <a:defRPr/>
              </a:pPr>
              <a:t>‹#›</a:t>
            </a:fld>
            <a:endParaRPr lang="en-US" altLang="en-US"/>
          </a:p>
        </p:txBody>
      </p:sp>
    </p:spTree>
    <p:extLst>
      <p:ext uri="{BB962C8B-B14F-4D97-AF65-F5344CB8AC3E}">
        <p14:creationId xmlns:p14="http://schemas.microsoft.com/office/powerpoint/2010/main" val="3480788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EED2541-903E-43C7-B2E4-8EC298DEE212}" type="datetimeFigureOut">
              <a:rPr lang="en-US"/>
              <a:pPr>
                <a:defRPr/>
              </a:pPr>
              <a:t>9/22/2022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59A67D-CE32-424B-BAFB-76782563878A}" type="slidenum">
              <a:rPr lang="en-US" altLang="en-US"/>
              <a:pPr>
                <a:defRPr/>
              </a:pPr>
              <a:t>‹#›</a:t>
            </a:fld>
            <a:endParaRPr lang="en-US" altLang="en-US"/>
          </a:p>
        </p:txBody>
      </p:sp>
    </p:spTree>
    <p:extLst>
      <p:ext uri="{BB962C8B-B14F-4D97-AF65-F5344CB8AC3E}">
        <p14:creationId xmlns:p14="http://schemas.microsoft.com/office/powerpoint/2010/main" val="1319249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6C9F39F-C671-4AA9-8E35-2E7889BBF667}" type="datetimeFigureOut">
              <a:rPr lang="en-US"/>
              <a:pPr>
                <a:defRPr/>
              </a:pPr>
              <a:t>9/22/2022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77809B2-30F0-4BF3-8406-1095824264AF}" type="slidenum">
              <a:rPr lang="en-US" altLang="en-US"/>
              <a:pPr>
                <a:defRPr/>
              </a:pPr>
              <a:t>‹#›</a:t>
            </a:fld>
            <a:endParaRPr lang="en-US" altLang="en-US"/>
          </a:p>
        </p:txBody>
      </p:sp>
    </p:spTree>
    <p:extLst>
      <p:ext uri="{BB962C8B-B14F-4D97-AF65-F5344CB8AC3E}">
        <p14:creationId xmlns:p14="http://schemas.microsoft.com/office/powerpoint/2010/main" val="293201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6F25C84-9895-4D48-BE06-92A969F3BED0}" type="datetimeFigureOut">
              <a:rPr lang="en-US"/>
              <a:pPr>
                <a:defRPr/>
              </a:pPr>
              <a:t>9/22/2022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627F626-5D45-490C-A40D-2A3EB257E9E6}" type="slidenum">
              <a:rPr lang="en-US" altLang="en-US"/>
              <a:pPr>
                <a:defRPr/>
              </a:pPr>
              <a:t>‹#›</a:t>
            </a:fld>
            <a:endParaRPr lang="en-US" altLang="en-US"/>
          </a:p>
        </p:txBody>
      </p:sp>
    </p:spTree>
    <p:extLst>
      <p:ext uri="{BB962C8B-B14F-4D97-AF65-F5344CB8AC3E}">
        <p14:creationId xmlns:p14="http://schemas.microsoft.com/office/powerpoint/2010/main" val="356623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6B3CE7-31AC-4708-93D3-005A123CC38B}" type="datetimeFigureOut">
              <a:rPr lang="en-US"/>
              <a:pPr>
                <a:defRPr/>
              </a:pPr>
              <a:t>9/22/2022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3EE669A-2F9D-475F-BDFD-61E8FB8025A6}" type="slidenum">
              <a:rPr lang="en-US" altLang="en-US"/>
              <a:pPr>
                <a:defRPr/>
              </a:pPr>
              <a:t>‹#›</a:t>
            </a:fld>
            <a:endParaRPr lang="en-US" altLang="en-US"/>
          </a:p>
        </p:txBody>
      </p:sp>
    </p:spTree>
    <p:extLst>
      <p:ext uri="{BB962C8B-B14F-4D97-AF65-F5344CB8AC3E}">
        <p14:creationId xmlns:p14="http://schemas.microsoft.com/office/powerpoint/2010/main" val="321075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77E87C6-66EC-4D72-B6AB-A3687C9B0A6F}" type="datetimeFigureOut">
              <a:rPr lang="en-US"/>
              <a:pPr>
                <a:defRPr/>
              </a:pPr>
              <a:t>9/22/2022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4DD5E1-884C-41CA-9020-CE748EA21044}" type="slidenum">
              <a:rPr lang="en-US" altLang="en-US"/>
              <a:pPr>
                <a:defRPr/>
              </a:pPr>
              <a:t>‹#›</a:t>
            </a:fld>
            <a:endParaRPr lang="en-US" altLang="en-US"/>
          </a:p>
        </p:txBody>
      </p:sp>
    </p:spTree>
    <p:extLst>
      <p:ext uri="{BB962C8B-B14F-4D97-AF65-F5344CB8AC3E}">
        <p14:creationId xmlns:p14="http://schemas.microsoft.com/office/powerpoint/2010/main" val="1457938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AF8EE56-85AB-4DC8-9EFE-8D31F99276F8}" type="datetimeFigureOut">
              <a:rPr lang="en-US"/>
              <a:pPr>
                <a:defRPr/>
              </a:pPr>
              <a:t>9/22/2022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85B1AD-FE40-49F2-AC80-C8896B2E4EAE}" type="slidenum">
              <a:rPr lang="en-US" altLang="en-US"/>
              <a:pPr>
                <a:defRPr/>
              </a:pPr>
              <a:t>‹#›</a:t>
            </a:fld>
            <a:endParaRPr lang="en-US" altLang="en-US"/>
          </a:p>
        </p:txBody>
      </p:sp>
    </p:spTree>
    <p:extLst>
      <p:ext uri="{BB962C8B-B14F-4D97-AF65-F5344CB8AC3E}">
        <p14:creationId xmlns:p14="http://schemas.microsoft.com/office/powerpoint/2010/main" val="3543809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97FB76B-6A99-4BAC-BF7F-B855125D9C9F}" type="datetimeFigureOut">
              <a:rPr lang="en-US"/>
              <a:pPr>
                <a:defRPr/>
              </a:pPr>
              <a:t>9/22/2022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A235650D-7E15-4D55-B5EC-574B84F2225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e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oleObject" Target="../embeddings/oleObject3.bin"/><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8" Type="http://schemas.openxmlformats.org/officeDocument/2006/relationships/hyperlink" Target="https://www.nsula.edu/documentprovider/docs/942/5FCC-Ladder-revised-final2.pdf" TargetMode="External"/><Relationship Id="rId3" Type="http://schemas.openxmlformats.org/officeDocument/2006/relationships/image" Target="../media/image1.jpeg"/><Relationship Id="rId7" Type="http://schemas.openxmlformats.org/officeDocument/2006/relationships/hyperlink" Target="https://www.nsula.edu/documentprovider/docs/942/Admin-ladder-2018-final3.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nsula.edu/documentprovider/docs/942/Teacher-Track-2019.3.28.pdf" TargetMode="External"/><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2.jpeg"/><Relationship Id="rId7" Type="http://schemas.openxmlformats.org/officeDocument/2006/relationships/oleObject" Target="../embeddings/oleObject4.bin"/><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louisianabelieves.com/resources/library/child-care-provider-resources" TargetMode="Externa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2.jpeg"/><Relationship Id="rId7" Type="http://schemas.openxmlformats.org/officeDocument/2006/relationships/oleObject" Target="../embeddings/oleObject5.bin"/><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louisianabelieves.com/resources/library/child-care-provider-resources" TargetMode="Externa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2.jpeg"/><Relationship Id="rId7" Type="http://schemas.openxmlformats.org/officeDocument/2006/relationships/oleObject" Target="../embeddings/oleObject6.bin"/><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louisianabelieves.com/resources/library/child-care-provider-resources" TargetMode="Externa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louisianabelieves.com/resources/library/child-care-provider-resources" TargetMode="Externa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louisianabelieves.com/resources/library/child-care-provider-resources" TargetMode="Externa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fafsa.ed.gov/" TargetMode="Externa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pathways.nsula.edu/trainer-renewal-information/" TargetMode="External"/><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louisianabeleives.com/resources/library/early-childhood" TargetMode="External"/><Relationship Id="rId5" Type="http://schemas.openxmlformats.org/officeDocument/2006/relationships/hyperlink" Target="http://pathways.nsula.edu/" TargetMode="External"/><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pathways.nsula.edu/trainer-renewal-information/" TargetMode="External"/><Relationship Id="rId5" Type="http://schemas.openxmlformats.org/officeDocument/2006/relationships/hyperlink" Target="http://pathways.nsula.edu/trainer-renewal-information" TargetMode="External"/><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8" Type="http://schemas.openxmlformats.org/officeDocument/2006/relationships/hyperlink" Target="http://www.childcareexchange.com/" TargetMode="External"/><Relationship Id="rId3" Type="http://schemas.openxmlformats.org/officeDocument/2006/relationships/image" Target="../media/image2.jpeg"/><Relationship Id="rId7" Type="http://schemas.openxmlformats.org/officeDocument/2006/relationships/hyperlink" Target="http://www.cceionline.com/courseCatalog.cfm?&amp;viewCourseDesc=0&amp;language=1&amp;subCat=7"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carecourses.com/Ecommerce/CourseDetail.aspx?ItemID=95" TargetMode="External"/><Relationship Id="rId5" Type="http://schemas.openxmlformats.org/officeDocument/2006/relationships/hyperlink" Target="http://www.nsu-cfn.org/online-workshops/" TargetMode="External"/><Relationship Id="rId10"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hyperlink" Target="http://www.ed2go.com/online-courses/teaching-adult-learne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hyperlink" Target="http://pathways.nsula.edu/" TargetMode="External"/><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lapathways" TargetMode="External"/><Relationship Id="rId4" Type="http://schemas.openxmlformats.org/officeDocument/2006/relationships/hyperlink" Target="mailto:cowanj@nsula.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nsula.edu/documentprovider/docs/941/08Verification-FormEmployment-revised.pdf" TargetMode="External"/><Relationship Id="rId5" Type="http://schemas.openxmlformats.org/officeDocument/2006/relationships/hyperlink" Target="https://www.nsula.edu/documentprovider/docs/941/Enrollment-Form11.4.20.pdf" TargetMode="Externa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914400" y="1524000"/>
            <a:ext cx="6324600"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p:txBody>
          <a:bodyPr rtlCol="0">
            <a:normAutofit/>
          </a:bodyPr>
          <a:lstStyle/>
          <a:p>
            <a:pPr eaLnBrk="1" fontAlgn="auto" hangingPunct="1">
              <a:lnSpc>
                <a:spcPct val="80000"/>
              </a:lnSpc>
              <a:spcAft>
                <a:spcPts val="0"/>
              </a:spcAft>
              <a:defRPr/>
            </a:pPr>
            <a:r>
              <a:rPr lang="en-US" dirty="0">
                <a:solidFill>
                  <a:schemeClr val="accent4">
                    <a:lumMod val="75000"/>
                  </a:schemeClr>
                </a:solidFill>
              </a:rPr>
              <a:t>Presented by </a:t>
            </a:r>
          </a:p>
          <a:p>
            <a:pPr eaLnBrk="1" fontAlgn="auto" hangingPunct="1">
              <a:lnSpc>
                <a:spcPct val="80000"/>
              </a:lnSpc>
              <a:spcAft>
                <a:spcPts val="0"/>
              </a:spcAft>
              <a:defRPr/>
            </a:pPr>
            <a:r>
              <a:rPr lang="en-US" dirty="0">
                <a:solidFill>
                  <a:schemeClr val="accent4">
                    <a:lumMod val="75000"/>
                  </a:schemeClr>
                </a:solidFill>
              </a:rPr>
              <a:t>Jenny Cowan</a:t>
            </a:r>
          </a:p>
          <a:p>
            <a:pPr eaLnBrk="1" fontAlgn="auto" hangingPunct="1">
              <a:lnSpc>
                <a:spcPct val="80000"/>
              </a:lnSpc>
              <a:spcAft>
                <a:spcPts val="0"/>
              </a:spcAft>
              <a:defRPr/>
            </a:pPr>
            <a:r>
              <a:rPr lang="en-US" dirty="0">
                <a:solidFill>
                  <a:schemeClr val="accent4">
                    <a:lumMod val="75000"/>
                  </a:schemeClr>
                </a:solidFill>
              </a:rPr>
              <a:t>Program Coordinator</a:t>
            </a:r>
          </a:p>
        </p:txBody>
      </p:sp>
      <p:grpSp>
        <p:nvGrpSpPr>
          <p:cNvPr id="4100" name="Group 8"/>
          <p:cNvGrpSpPr>
            <a:grpSpLocks/>
          </p:cNvGrpSpPr>
          <p:nvPr/>
        </p:nvGrpSpPr>
        <p:grpSpPr bwMode="auto">
          <a:xfrm>
            <a:off x="457200" y="381000"/>
            <a:ext cx="8108950" cy="914400"/>
            <a:chOff x="457200" y="381000"/>
            <a:chExt cx="8109472" cy="914400"/>
          </a:xfrm>
        </p:grpSpPr>
        <p:pic>
          <p:nvPicPr>
            <p:cNvPr id="410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6"/>
          <p:cNvSpPr txBox="1">
            <a:spLocks noChangeArrowheads="1"/>
          </p:cNvSpPr>
          <p:nvPr/>
        </p:nvSpPr>
        <p:spPr>
          <a:xfrm>
            <a:off x="685800" y="1676400"/>
            <a:ext cx="7772400" cy="2209800"/>
          </a:xfrm>
          <a:prstGeom prst="rect">
            <a:avLst/>
          </a:prstGeom>
        </p:spPr>
        <p:txBody>
          <a:bodyPr anchor="ctr">
            <a:normAutofit fontScale="85000" lnSpcReduction="10000"/>
          </a:bodyPr>
          <a:lstStyle/>
          <a:p>
            <a:pPr algn="ctr" eaLnBrk="1" fontAlgn="auto" hangingPunct="1">
              <a:spcAft>
                <a:spcPts val="0"/>
              </a:spcAft>
              <a:defRPr/>
            </a:pPr>
            <a:r>
              <a:rPr lang="en-US" sz="7700" dirty="0">
                <a:solidFill>
                  <a:schemeClr val="accent4">
                    <a:lumMod val="50000"/>
                  </a:schemeClr>
                </a:solidFill>
                <a:latin typeface="+mj-lt"/>
                <a:ea typeface="+mj-ea"/>
                <a:cs typeface="+mj-cs"/>
              </a:rPr>
              <a:t>Louisiana Pathways Orientation/Updates</a:t>
            </a:r>
          </a:p>
        </p:txBody>
      </p:sp>
      <p:grpSp>
        <p:nvGrpSpPr>
          <p:cNvPr id="4102" name="Group 7"/>
          <p:cNvGrpSpPr>
            <a:grpSpLocks/>
          </p:cNvGrpSpPr>
          <p:nvPr/>
        </p:nvGrpSpPr>
        <p:grpSpPr bwMode="auto">
          <a:xfrm>
            <a:off x="465138" y="419100"/>
            <a:ext cx="8101012" cy="847725"/>
            <a:chOff x="465221" y="325210"/>
            <a:chExt cx="8100929" cy="847170"/>
          </a:xfrm>
        </p:grpSpPr>
        <p:pic>
          <p:nvPicPr>
            <p:cNvPr id="410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12292" name="Group 6"/>
          <p:cNvGrpSpPr>
            <a:grpSpLocks/>
          </p:cNvGrpSpPr>
          <p:nvPr/>
        </p:nvGrpSpPr>
        <p:grpSpPr bwMode="auto">
          <a:xfrm>
            <a:off x="457200" y="279400"/>
            <a:ext cx="8108950" cy="914400"/>
            <a:chOff x="457200" y="381000"/>
            <a:chExt cx="8109472" cy="914400"/>
          </a:xfrm>
        </p:grpSpPr>
        <p:pic>
          <p:nvPicPr>
            <p:cNvPr id="1229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293"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txBox="1">
            <a:spLocks/>
          </p:cNvSpPr>
          <p:nvPr/>
        </p:nvSpPr>
        <p:spPr bwMode="auto">
          <a:xfrm>
            <a:off x="439738" y="1417638"/>
            <a:ext cx="8229600" cy="5440362"/>
          </a:xfrm>
          <a:prstGeom prst="rect">
            <a:avLst/>
          </a:prstGeom>
          <a:noFill/>
          <a:ln w="9525">
            <a:noFill/>
            <a:miter lim="800000"/>
            <a:headEnd/>
            <a:tailEnd/>
          </a:ln>
        </p:spPr>
        <p:txBody>
          <a:bodyPr/>
          <a:lstStyle/>
          <a:p>
            <a:pPr eaLnBrk="1" hangingPunct="1">
              <a:spcBef>
                <a:spcPts val="0"/>
              </a:spcBef>
              <a:buClr>
                <a:schemeClr val="accent4">
                  <a:lumMod val="50000"/>
                </a:schemeClr>
              </a:buClr>
              <a:buFont typeface="Arial" pitchFamily="34" charset="0"/>
              <a:buChar char="•"/>
              <a:defRPr/>
            </a:pPr>
            <a:r>
              <a:rPr lang="en-US" sz="3000" dirty="0">
                <a:solidFill>
                  <a:schemeClr val="accent4">
                    <a:lumMod val="75000"/>
                  </a:schemeClr>
                </a:solidFill>
                <a:latin typeface="+mn-lt"/>
              </a:rPr>
              <a:t>Employment Verification:</a:t>
            </a:r>
            <a:endParaRPr lang="en-US" sz="1000" dirty="0">
              <a:solidFill>
                <a:schemeClr val="accent4">
                  <a:lumMod val="75000"/>
                </a:schemeClr>
              </a:solidFill>
              <a:latin typeface="+mn-lt"/>
            </a:endParaRPr>
          </a:p>
        </p:txBody>
      </p:sp>
      <p:grpSp>
        <p:nvGrpSpPr>
          <p:cNvPr id="12296" name="Group 10"/>
          <p:cNvGrpSpPr>
            <a:grpSpLocks/>
          </p:cNvGrpSpPr>
          <p:nvPr/>
        </p:nvGrpSpPr>
        <p:grpSpPr bwMode="auto">
          <a:xfrm>
            <a:off x="465138" y="325438"/>
            <a:ext cx="8101012" cy="847725"/>
            <a:chOff x="465221" y="325210"/>
            <a:chExt cx="8100929" cy="847170"/>
          </a:xfrm>
        </p:grpSpPr>
        <p:pic>
          <p:nvPicPr>
            <p:cNvPr id="1229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2" name="Object 1">
            <a:extLst>
              <a:ext uri="{FF2B5EF4-FFF2-40B4-BE49-F238E27FC236}">
                <a16:creationId xmlns:a16="http://schemas.microsoft.com/office/drawing/2014/main" id="{F6F4DAEE-F30F-4F85-88C5-4F570636FEB8}"/>
              </a:ext>
            </a:extLst>
          </p:cNvPr>
          <p:cNvGraphicFramePr>
            <a:graphicFrameLocks noChangeAspect="1"/>
          </p:cNvGraphicFramePr>
          <p:nvPr>
            <p:extLst>
              <p:ext uri="{D42A27DB-BD31-4B8C-83A1-F6EECF244321}">
                <p14:modId xmlns:p14="http://schemas.microsoft.com/office/powerpoint/2010/main" val="2686620968"/>
              </p:ext>
            </p:extLst>
          </p:nvPr>
        </p:nvGraphicFramePr>
        <p:xfrm>
          <a:off x="2362200" y="1838851"/>
          <a:ext cx="3810000" cy="5021422"/>
        </p:xfrm>
        <a:graphic>
          <a:graphicData uri="http://schemas.openxmlformats.org/presentationml/2006/ole">
            <mc:AlternateContent xmlns:mc="http://schemas.openxmlformats.org/markup-compatibility/2006">
              <mc:Choice xmlns:v="urn:schemas-microsoft-com:vml" Requires="v">
                <p:oleObj name="Acrobat Document" r:id="rId6" imgW="5829210" imgH="7543561" progId="Acrobat.Document.DC">
                  <p:embed/>
                </p:oleObj>
              </mc:Choice>
              <mc:Fallback>
                <p:oleObj name="Acrobat Document" r:id="rId6" imgW="5829210" imgH="7543561" progId="Acrobat.Document.DC">
                  <p:embed/>
                  <p:pic>
                    <p:nvPicPr>
                      <p:cNvPr id="0" name=""/>
                      <p:cNvPicPr/>
                      <p:nvPr/>
                    </p:nvPicPr>
                    <p:blipFill>
                      <a:blip r:embed="rId7"/>
                      <a:stretch>
                        <a:fillRect/>
                      </a:stretch>
                    </p:blipFill>
                    <p:spPr>
                      <a:xfrm>
                        <a:off x="2362200" y="1838851"/>
                        <a:ext cx="3810000" cy="5021422"/>
                      </a:xfrm>
                      <a:prstGeom prst="rect">
                        <a:avLst/>
                      </a:prstGeom>
                    </p:spPr>
                  </p:pic>
                </p:oleObj>
              </mc:Fallback>
            </mc:AlternateContent>
          </a:graphicData>
        </a:graphic>
      </p:graphicFrame>
    </p:spTree>
    <p:extLst>
      <p:ext uri="{BB962C8B-B14F-4D97-AF65-F5344CB8AC3E}">
        <p14:creationId xmlns:p14="http://schemas.microsoft.com/office/powerpoint/2010/main" val="4198561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15364" name="Group 6"/>
          <p:cNvGrpSpPr>
            <a:grpSpLocks/>
          </p:cNvGrpSpPr>
          <p:nvPr/>
        </p:nvGrpSpPr>
        <p:grpSpPr bwMode="auto">
          <a:xfrm>
            <a:off x="457200" y="279400"/>
            <a:ext cx="8108950" cy="914400"/>
            <a:chOff x="457200" y="381000"/>
            <a:chExt cx="8109472" cy="914400"/>
          </a:xfrm>
        </p:grpSpPr>
        <p:pic>
          <p:nvPicPr>
            <p:cNvPr id="1537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65"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360363" y="1004888"/>
            <a:ext cx="4114800" cy="1143000"/>
          </a:xfrm>
          <a:prstGeom prst="rect">
            <a:avLst/>
          </a:prstGeom>
          <a:noFill/>
          <a:ln w="9525">
            <a:noFill/>
            <a:miter lim="800000"/>
            <a:headEnd/>
            <a:tailEnd/>
          </a:ln>
        </p:spPr>
        <p:txBody>
          <a:bodyPr anchor="ctr"/>
          <a:lstStyle/>
          <a:p>
            <a:pPr algn="ctr" eaLnBrk="1" hangingPunct="1">
              <a:defRPr/>
            </a:pPr>
            <a:r>
              <a:rPr lang="en-US" sz="4400" dirty="0">
                <a:solidFill>
                  <a:schemeClr val="accent4">
                    <a:lumMod val="50000"/>
                  </a:schemeClr>
                </a:solidFill>
                <a:latin typeface="+mj-lt"/>
                <a:ea typeface="+mj-ea"/>
                <a:cs typeface="+mj-cs"/>
              </a:rPr>
              <a:t>After Enrollment</a:t>
            </a:r>
          </a:p>
        </p:txBody>
      </p:sp>
      <p:sp>
        <p:nvSpPr>
          <p:cNvPr id="11" name="Rectangle 3"/>
          <p:cNvSpPr txBox="1">
            <a:spLocks noChangeArrowheads="1"/>
          </p:cNvSpPr>
          <p:nvPr/>
        </p:nvSpPr>
        <p:spPr bwMode="auto">
          <a:xfrm>
            <a:off x="457200" y="1981200"/>
            <a:ext cx="7543800" cy="4525963"/>
          </a:xfrm>
          <a:prstGeom prst="rect">
            <a:avLst/>
          </a:prstGeom>
          <a:noFill/>
          <a:ln w="9525">
            <a:noFill/>
            <a:miter lim="800000"/>
            <a:headEnd/>
            <a:tailEnd/>
          </a:ln>
        </p:spPr>
        <p:txBody>
          <a:bodyPr/>
          <a:lstStyle/>
          <a:p>
            <a:pPr eaLnBrk="1" hangingPunct="1">
              <a:lnSpc>
                <a:spcPct val="90000"/>
              </a:lnSpc>
              <a:spcBef>
                <a:spcPct val="20000"/>
              </a:spcBef>
              <a:buFont typeface="Arial" pitchFamily="34" charset="0"/>
              <a:buChar char="•"/>
              <a:defRPr/>
            </a:pPr>
            <a:r>
              <a:rPr lang="en-US" sz="3600" dirty="0">
                <a:solidFill>
                  <a:schemeClr val="accent4">
                    <a:lumMod val="75000"/>
                  </a:schemeClr>
                </a:solidFill>
                <a:latin typeface="+mn-lt"/>
              </a:rPr>
              <a:t>All correspondence, certificates &amp; requests for additional information are sent to the member’s home address, not the center. </a:t>
            </a:r>
          </a:p>
          <a:p>
            <a:pPr lvl="1" eaLnBrk="1" hangingPunct="1">
              <a:lnSpc>
                <a:spcPct val="90000"/>
              </a:lnSpc>
              <a:spcBef>
                <a:spcPct val="20000"/>
              </a:spcBef>
              <a:buFont typeface="Arial" pitchFamily="34" charset="0"/>
              <a:buChar char="•"/>
              <a:defRPr/>
            </a:pPr>
            <a:r>
              <a:rPr lang="en-US" sz="3200" dirty="0">
                <a:solidFill>
                  <a:schemeClr val="accent4">
                    <a:lumMod val="75000"/>
                  </a:schemeClr>
                </a:solidFill>
                <a:latin typeface="+mn-lt"/>
              </a:rPr>
              <a:t>While directors may submit necessary information, it is ultimately the member’s responsibility to make sure their information is submitted for leveling.</a:t>
            </a:r>
          </a:p>
        </p:txBody>
      </p:sp>
      <p:grpSp>
        <p:nvGrpSpPr>
          <p:cNvPr id="15368" name="Group 11"/>
          <p:cNvGrpSpPr>
            <a:grpSpLocks/>
          </p:cNvGrpSpPr>
          <p:nvPr/>
        </p:nvGrpSpPr>
        <p:grpSpPr bwMode="auto">
          <a:xfrm>
            <a:off x="465138" y="325438"/>
            <a:ext cx="8101012" cy="847725"/>
            <a:chOff x="465221" y="325210"/>
            <a:chExt cx="8100929" cy="847170"/>
          </a:xfrm>
        </p:grpSpPr>
        <p:pic>
          <p:nvPicPr>
            <p:cNvPr id="1536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13316" name="Group 6"/>
          <p:cNvGrpSpPr>
            <a:grpSpLocks/>
          </p:cNvGrpSpPr>
          <p:nvPr/>
        </p:nvGrpSpPr>
        <p:grpSpPr bwMode="auto">
          <a:xfrm>
            <a:off x="457200" y="279400"/>
            <a:ext cx="8108950" cy="914400"/>
            <a:chOff x="457200" y="381000"/>
            <a:chExt cx="8109472" cy="914400"/>
          </a:xfrm>
        </p:grpSpPr>
        <p:pic>
          <p:nvPicPr>
            <p:cNvPr id="1332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17"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6350" y="952500"/>
            <a:ext cx="5715000" cy="1143000"/>
          </a:xfrm>
          <a:prstGeom prst="rect">
            <a:avLst/>
          </a:prstGeom>
          <a:noFill/>
          <a:ln w="9525">
            <a:noFill/>
            <a:miter lim="800000"/>
            <a:headEnd/>
            <a:tailEnd/>
          </a:ln>
        </p:spPr>
        <p:txBody>
          <a:bodyPr anchor="ctr"/>
          <a:lstStyle/>
          <a:p>
            <a:pPr algn="ctr" eaLnBrk="1" hangingPunct="1">
              <a:defRPr/>
            </a:pPr>
            <a:r>
              <a:rPr lang="en-US" sz="4400" dirty="0">
                <a:solidFill>
                  <a:schemeClr val="accent4">
                    <a:lumMod val="50000"/>
                  </a:schemeClr>
                </a:solidFill>
                <a:latin typeface="+mj-lt"/>
                <a:ea typeface="+mj-ea"/>
                <a:cs typeface="+mj-cs"/>
              </a:rPr>
              <a:t>Career Development</a:t>
            </a:r>
          </a:p>
        </p:txBody>
      </p:sp>
      <p:sp>
        <p:nvSpPr>
          <p:cNvPr id="11" name="Content Placeholder 2"/>
          <p:cNvSpPr txBox="1">
            <a:spLocks/>
          </p:cNvSpPr>
          <p:nvPr/>
        </p:nvSpPr>
        <p:spPr bwMode="auto">
          <a:xfrm>
            <a:off x="457200" y="1866900"/>
            <a:ext cx="8229600" cy="4525963"/>
          </a:xfrm>
          <a:prstGeom prst="rect">
            <a:avLst/>
          </a:prstGeom>
          <a:noFill/>
          <a:ln w="9525">
            <a:noFill/>
            <a:miter lim="800000"/>
            <a:headEnd/>
            <a:tailEnd/>
          </a:ln>
        </p:spPr>
        <p:txBody>
          <a:bodyPr/>
          <a:lstStyle/>
          <a:p>
            <a:pPr eaLnBrk="1" hangingPunct="1">
              <a:spcBef>
                <a:spcPct val="20000"/>
              </a:spcBef>
              <a:buClr>
                <a:schemeClr val="accent4">
                  <a:lumMod val="50000"/>
                </a:schemeClr>
              </a:buClr>
              <a:buFont typeface="Arial" pitchFamily="34" charset="0"/>
              <a:buChar char="•"/>
              <a:defRPr/>
            </a:pPr>
            <a:r>
              <a:rPr lang="en-US" sz="3600" dirty="0">
                <a:solidFill>
                  <a:schemeClr val="accent4">
                    <a:lumMod val="75000"/>
                  </a:schemeClr>
                </a:solidFill>
                <a:latin typeface="+mn-lt"/>
              </a:rPr>
              <a:t>Career Ladders</a:t>
            </a:r>
          </a:p>
          <a:p>
            <a:pPr lvl="1" eaLnBrk="1" hangingPunct="1">
              <a:spcBef>
                <a:spcPct val="20000"/>
              </a:spcBef>
              <a:buClr>
                <a:schemeClr val="accent4">
                  <a:lumMod val="50000"/>
                </a:schemeClr>
              </a:buClr>
              <a:buFont typeface="Arial" pitchFamily="34" charset="0"/>
              <a:buChar char="•"/>
              <a:defRPr/>
            </a:pPr>
            <a:r>
              <a:rPr lang="en-US" sz="3200" dirty="0">
                <a:solidFill>
                  <a:schemeClr val="accent4">
                    <a:lumMod val="75000"/>
                  </a:schemeClr>
                </a:solidFill>
                <a:latin typeface="+mn-lt"/>
              </a:rPr>
              <a:t>Members are placed on career ladders </a:t>
            </a:r>
            <a:r>
              <a:rPr lang="en-US" sz="3200" u="sng" dirty="0">
                <a:solidFill>
                  <a:schemeClr val="accent4">
                    <a:lumMod val="75000"/>
                  </a:schemeClr>
                </a:solidFill>
                <a:latin typeface="+mn-lt"/>
              </a:rPr>
              <a:t>based on information submitted:</a:t>
            </a:r>
          </a:p>
          <a:p>
            <a:pPr lvl="2" eaLnBrk="1" hangingPunct="1">
              <a:spcBef>
                <a:spcPct val="20000"/>
              </a:spcBef>
              <a:buClr>
                <a:schemeClr val="accent4">
                  <a:lumMod val="50000"/>
                </a:schemeClr>
              </a:buClr>
              <a:buFont typeface="Arial" pitchFamily="34" charset="0"/>
              <a:buChar char="•"/>
              <a:defRPr/>
            </a:pPr>
            <a:r>
              <a:rPr lang="en-US" sz="3200" dirty="0">
                <a:solidFill>
                  <a:schemeClr val="accent3"/>
                </a:solidFill>
                <a:latin typeface="+mn-lt"/>
              </a:rPr>
              <a:t>Classroom Track</a:t>
            </a:r>
          </a:p>
          <a:p>
            <a:pPr lvl="2" eaLnBrk="1" hangingPunct="1">
              <a:spcBef>
                <a:spcPct val="20000"/>
              </a:spcBef>
              <a:buClr>
                <a:schemeClr val="accent4">
                  <a:lumMod val="50000"/>
                </a:schemeClr>
              </a:buClr>
              <a:buFont typeface="Arial" pitchFamily="34" charset="0"/>
              <a:buChar char="•"/>
              <a:defRPr/>
            </a:pPr>
            <a:r>
              <a:rPr lang="en-US" sz="3200" dirty="0">
                <a:solidFill>
                  <a:schemeClr val="accent6">
                    <a:lumMod val="75000"/>
                  </a:schemeClr>
                </a:solidFill>
                <a:latin typeface="+mn-lt"/>
              </a:rPr>
              <a:t>Administrator Track (Directors/Assistant Directors)</a:t>
            </a:r>
          </a:p>
          <a:p>
            <a:pPr lvl="2" eaLnBrk="1" hangingPunct="1">
              <a:spcBef>
                <a:spcPct val="20000"/>
              </a:spcBef>
              <a:buClr>
                <a:schemeClr val="accent4">
                  <a:lumMod val="50000"/>
                </a:schemeClr>
              </a:buClr>
              <a:buFont typeface="Arial" pitchFamily="34" charset="0"/>
              <a:buChar char="•"/>
              <a:defRPr/>
            </a:pPr>
            <a:r>
              <a:rPr lang="en-US" sz="3200" dirty="0">
                <a:solidFill>
                  <a:schemeClr val="accent1"/>
                </a:solidFill>
                <a:latin typeface="+mn-lt"/>
              </a:rPr>
              <a:t>Family Child Care </a:t>
            </a:r>
          </a:p>
          <a:p>
            <a:pPr lvl="2" algn="ctr" eaLnBrk="1" hangingPunct="1">
              <a:spcBef>
                <a:spcPct val="20000"/>
              </a:spcBef>
              <a:buFont typeface="Arial" charset="0"/>
              <a:buNone/>
              <a:defRPr/>
            </a:pPr>
            <a:endParaRPr lang="en-US" sz="800" dirty="0">
              <a:solidFill>
                <a:schemeClr val="tx1">
                  <a:tint val="75000"/>
                </a:schemeClr>
              </a:solidFill>
              <a:latin typeface="+mn-lt"/>
            </a:endParaRPr>
          </a:p>
          <a:p>
            <a:pPr lvl="2" algn="ctr" eaLnBrk="1" hangingPunct="1">
              <a:spcBef>
                <a:spcPct val="20000"/>
              </a:spcBef>
              <a:defRPr/>
            </a:pPr>
            <a:endParaRPr lang="en-US" sz="2400" dirty="0">
              <a:solidFill>
                <a:schemeClr val="tx1">
                  <a:tint val="75000"/>
                </a:schemeClr>
              </a:solidFill>
              <a:latin typeface="+mn-lt"/>
            </a:endParaRPr>
          </a:p>
          <a:p>
            <a:pPr lvl="1" algn="ctr" eaLnBrk="1" hangingPunct="1">
              <a:spcBef>
                <a:spcPct val="20000"/>
              </a:spcBef>
              <a:buFont typeface="Arial" charset="0"/>
              <a:buNone/>
              <a:defRPr/>
            </a:pPr>
            <a:endParaRPr lang="en-US" sz="2800" dirty="0">
              <a:solidFill>
                <a:schemeClr val="tx1">
                  <a:tint val="75000"/>
                </a:schemeClr>
              </a:solidFill>
              <a:latin typeface="+mn-lt"/>
            </a:endParaRPr>
          </a:p>
        </p:txBody>
      </p:sp>
      <p:grpSp>
        <p:nvGrpSpPr>
          <p:cNvPr id="13320" name="Group 11"/>
          <p:cNvGrpSpPr>
            <a:grpSpLocks/>
          </p:cNvGrpSpPr>
          <p:nvPr/>
        </p:nvGrpSpPr>
        <p:grpSpPr bwMode="auto">
          <a:xfrm>
            <a:off x="465138" y="325438"/>
            <a:ext cx="8101012" cy="847725"/>
            <a:chOff x="465221" y="325210"/>
            <a:chExt cx="8100929" cy="847170"/>
          </a:xfrm>
        </p:grpSpPr>
        <p:pic>
          <p:nvPicPr>
            <p:cNvPr id="1332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14340" name="Group 6"/>
          <p:cNvGrpSpPr>
            <a:grpSpLocks/>
          </p:cNvGrpSpPr>
          <p:nvPr/>
        </p:nvGrpSpPr>
        <p:grpSpPr bwMode="auto">
          <a:xfrm>
            <a:off x="457200" y="279400"/>
            <a:ext cx="8108950" cy="914400"/>
            <a:chOff x="457200" y="381000"/>
            <a:chExt cx="8109472" cy="914400"/>
          </a:xfrm>
        </p:grpSpPr>
        <p:pic>
          <p:nvPicPr>
            <p:cNvPr id="1434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bwMode="auto">
          <a:xfrm>
            <a:off x="331788" y="1006475"/>
            <a:ext cx="4953000" cy="1143000"/>
          </a:xfrm>
          <a:prstGeom prst="rect">
            <a:avLst/>
          </a:prstGeom>
          <a:noFill/>
          <a:ln w="9525">
            <a:noFill/>
            <a:miter lim="800000"/>
            <a:headEnd/>
            <a:tailEnd/>
          </a:ln>
        </p:spPr>
        <p:txBody>
          <a:bodyPr anchor="ctr"/>
          <a:lstStyle/>
          <a:p>
            <a:pPr algn="ctr" eaLnBrk="1" hangingPunct="1">
              <a:defRPr/>
            </a:pPr>
            <a:r>
              <a:rPr lang="en-US" sz="4400" dirty="0">
                <a:solidFill>
                  <a:schemeClr val="accent4">
                    <a:lumMod val="50000"/>
                  </a:schemeClr>
                </a:solidFill>
                <a:latin typeface="+mj-lt"/>
                <a:ea typeface="+mj-ea"/>
                <a:cs typeface="+mj-cs"/>
              </a:rPr>
              <a:t>Career Development</a:t>
            </a:r>
          </a:p>
        </p:txBody>
      </p:sp>
      <p:sp>
        <p:nvSpPr>
          <p:cNvPr id="13" name="Content Placeholder 2"/>
          <p:cNvSpPr txBox="1">
            <a:spLocks/>
          </p:cNvSpPr>
          <p:nvPr/>
        </p:nvSpPr>
        <p:spPr bwMode="auto">
          <a:xfrm>
            <a:off x="331788" y="1900238"/>
            <a:ext cx="8583612" cy="4525962"/>
          </a:xfrm>
          <a:prstGeom prst="rect">
            <a:avLst/>
          </a:prstGeom>
          <a:noFill/>
          <a:ln w="9525">
            <a:noFill/>
            <a:miter lim="800000"/>
            <a:headEnd/>
            <a:tailEnd/>
          </a:ln>
        </p:spPr>
        <p:txBody>
          <a:bodyPr/>
          <a:lstStyle/>
          <a:p>
            <a:pPr eaLnBrk="1" hangingPunct="1">
              <a:spcBef>
                <a:spcPct val="20000"/>
              </a:spcBef>
              <a:buClr>
                <a:schemeClr val="accent4">
                  <a:lumMod val="50000"/>
                </a:schemeClr>
              </a:buClr>
              <a:buFont typeface="Arial" pitchFamily="34" charset="0"/>
              <a:buChar char="•"/>
              <a:defRPr/>
            </a:pPr>
            <a:r>
              <a:rPr lang="en-US" sz="3600" dirty="0">
                <a:solidFill>
                  <a:schemeClr val="accent4">
                    <a:lumMod val="75000"/>
                  </a:schemeClr>
                </a:solidFill>
                <a:latin typeface="+mn-lt"/>
              </a:rPr>
              <a:t>Current Career Ladders—General Guidelines</a:t>
            </a:r>
          </a:p>
          <a:p>
            <a:pPr lvl="1" eaLnBrk="1" hangingPunct="1">
              <a:spcBef>
                <a:spcPct val="20000"/>
              </a:spcBef>
              <a:buClr>
                <a:schemeClr val="accent4">
                  <a:lumMod val="50000"/>
                </a:schemeClr>
              </a:buClr>
              <a:buFont typeface="Arial" pitchFamily="34" charset="0"/>
              <a:buChar char="•"/>
              <a:defRPr/>
            </a:pPr>
            <a:r>
              <a:rPr lang="en-US" sz="2400" dirty="0">
                <a:solidFill>
                  <a:schemeClr val="accent4">
                    <a:lumMod val="75000"/>
                  </a:schemeClr>
                </a:solidFill>
                <a:latin typeface="+mn-lt"/>
              </a:rPr>
              <a:t>To be placed at a certain level, a member must meet or exceed the requirements in all columns.  Members are placed at the highest level where all requirements are met.</a:t>
            </a:r>
          </a:p>
          <a:p>
            <a:pPr lvl="1" eaLnBrk="1" hangingPunct="1">
              <a:spcBef>
                <a:spcPct val="20000"/>
              </a:spcBef>
              <a:buClr>
                <a:schemeClr val="accent4">
                  <a:lumMod val="50000"/>
                </a:schemeClr>
              </a:buClr>
              <a:buFont typeface="Arial" pitchFamily="34" charset="0"/>
              <a:buChar char="•"/>
              <a:defRPr/>
            </a:pPr>
            <a:r>
              <a:rPr lang="en-US" sz="2400" dirty="0">
                <a:solidFill>
                  <a:schemeClr val="accent4">
                    <a:lumMod val="75000"/>
                  </a:schemeClr>
                </a:solidFill>
                <a:latin typeface="+mn-lt"/>
              </a:rPr>
              <a:t>Level is based on the information that is submitted to Pathways. Information received must be verifiable.  </a:t>
            </a:r>
          </a:p>
          <a:p>
            <a:pPr lvl="1" eaLnBrk="1" hangingPunct="1">
              <a:spcBef>
                <a:spcPct val="20000"/>
              </a:spcBef>
              <a:buClr>
                <a:schemeClr val="accent4">
                  <a:lumMod val="50000"/>
                </a:schemeClr>
              </a:buClr>
              <a:buFont typeface="Arial" pitchFamily="34" charset="0"/>
              <a:buChar char="•"/>
              <a:defRPr/>
            </a:pPr>
            <a:endParaRPr lang="en-US" sz="2400" dirty="0">
              <a:solidFill>
                <a:schemeClr val="accent4">
                  <a:lumMod val="75000"/>
                </a:schemeClr>
              </a:solidFill>
              <a:latin typeface="+mn-lt"/>
            </a:endParaRPr>
          </a:p>
          <a:p>
            <a:pPr lvl="1" eaLnBrk="1" hangingPunct="1">
              <a:spcBef>
                <a:spcPct val="20000"/>
              </a:spcBef>
              <a:buClr>
                <a:schemeClr val="accent4">
                  <a:lumMod val="50000"/>
                </a:schemeClr>
              </a:buClr>
              <a:defRPr/>
            </a:pPr>
            <a:endParaRPr lang="en-US" sz="3600" dirty="0">
              <a:solidFill>
                <a:schemeClr val="accent4">
                  <a:lumMod val="75000"/>
                </a:schemeClr>
              </a:solidFill>
              <a:latin typeface="+mn-lt"/>
            </a:endParaRPr>
          </a:p>
          <a:p>
            <a:pPr lvl="2" algn="ctr" eaLnBrk="1" hangingPunct="1">
              <a:spcBef>
                <a:spcPct val="20000"/>
              </a:spcBef>
              <a:buFont typeface="Arial" charset="0"/>
              <a:buNone/>
              <a:defRPr/>
            </a:pPr>
            <a:endParaRPr lang="en-US" sz="800" dirty="0">
              <a:solidFill>
                <a:schemeClr val="tx1">
                  <a:tint val="75000"/>
                </a:schemeClr>
              </a:solidFill>
              <a:latin typeface="+mn-lt"/>
            </a:endParaRPr>
          </a:p>
          <a:p>
            <a:pPr lvl="2" algn="ctr" eaLnBrk="1" hangingPunct="1">
              <a:spcBef>
                <a:spcPct val="20000"/>
              </a:spcBef>
              <a:defRPr/>
            </a:pPr>
            <a:endParaRPr lang="en-US" sz="2400" dirty="0">
              <a:solidFill>
                <a:schemeClr val="tx1">
                  <a:tint val="75000"/>
                </a:schemeClr>
              </a:solidFill>
              <a:latin typeface="+mn-lt"/>
            </a:endParaRPr>
          </a:p>
          <a:p>
            <a:pPr lvl="1" algn="ctr" eaLnBrk="1" hangingPunct="1">
              <a:spcBef>
                <a:spcPct val="20000"/>
              </a:spcBef>
              <a:buFont typeface="Arial" charset="0"/>
              <a:buNone/>
              <a:defRPr/>
            </a:pPr>
            <a:endParaRPr lang="en-US" sz="2800" dirty="0">
              <a:solidFill>
                <a:schemeClr val="tx1">
                  <a:tint val="75000"/>
                </a:schemeClr>
              </a:solidFill>
              <a:latin typeface="+mn-lt"/>
            </a:endParaRPr>
          </a:p>
        </p:txBody>
      </p:sp>
      <p:grpSp>
        <p:nvGrpSpPr>
          <p:cNvPr id="14344" name="Group 9"/>
          <p:cNvGrpSpPr>
            <a:grpSpLocks/>
          </p:cNvGrpSpPr>
          <p:nvPr/>
        </p:nvGrpSpPr>
        <p:grpSpPr bwMode="auto">
          <a:xfrm>
            <a:off x="465138" y="325438"/>
            <a:ext cx="8101012" cy="847725"/>
            <a:chOff x="465221" y="325210"/>
            <a:chExt cx="8100929" cy="847170"/>
          </a:xfrm>
        </p:grpSpPr>
        <p:pic>
          <p:nvPicPr>
            <p:cNvPr id="14345"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background.jpg"/>
          <p:cNvPicPr>
            <a:picLocks noChangeAspect="1"/>
          </p:cNvPicPr>
          <p:nvPr/>
        </p:nvPicPr>
        <p:blipFill>
          <a:blip r:embed="rId3">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13316" name="Group 6"/>
          <p:cNvGrpSpPr>
            <a:grpSpLocks/>
          </p:cNvGrpSpPr>
          <p:nvPr/>
        </p:nvGrpSpPr>
        <p:grpSpPr bwMode="auto">
          <a:xfrm>
            <a:off x="457200" y="279400"/>
            <a:ext cx="8108950" cy="914400"/>
            <a:chOff x="457200" y="381000"/>
            <a:chExt cx="8109472" cy="914400"/>
          </a:xfrm>
        </p:grpSpPr>
        <p:pic>
          <p:nvPicPr>
            <p:cNvPr id="13323"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17" name="Picture 3" descr="background.jpg"/>
          <p:cNvPicPr>
            <a:picLocks noChangeAspect="1"/>
          </p:cNvPicPr>
          <p:nvPr/>
        </p:nvPicPr>
        <p:blipFill>
          <a:blip r:embed="rId3">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txBox="1">
            <a:spLocks/>
          </p:cNvSpPr>
          <p:nvPr/>
        </p:nvSpPr>
        <p:spPr bwMode="auto">
          <a:xfrm>
            <a:off x="457200" y="1600200"/>
            <a:ext cx="8686800" cy="4792663"/>
          </a:xfrm>
          <a:prstGeom prst="rect">
            <a:avLst/>
          </a:prstGeom>
          <a:noFill/>
          <a:ln w="9525">
            <a:noFill/>
            <a:miter lim="800000"/>
            <a:headEnd/>
            <a:tailEnd/>
          </a:ln>
        </p:spPr>
        <p:txBody>
          <a:bodyPr/>
          <a:lstStyle/>
          <a:p>
            <a:pPr eaLnBrk="1" hangingPunct="1">
              <a:spcBef>
                <a:spcPct val="20000"/>
              </a:spcBef>
              <a:buClr>
                <a:schemeClr val="accent4">
                  <a:lumMod val="50000"/>
                </a:schemeClr>
              </a:buClr>
              <a:buFont typeface="Arial" pitchFamily="34" charset="0"/>
              <a:buChar char="•"/>
              <a:defRPr/>
            </a:pPr>
            <a:r>
              <a:rPr lang="en-US" sz="3600" dirty="0">
                <a:solidFill>
                  <a:schemeClr val="accent4">
                    <a:lumMod val="75000"/>
                  </a:schemeClr>
                </a:solidFill>
                <a:latin typeface="+mn-lt"/>
              </a:rPr>
              <a:t>Career Ladders:</a:t>
            </a:r>
          </a:p>
          <a:p>
            <a:pPr eaLnBrk="1" hangingPunct="1">
              <a:spcBef>
                <a:spcPct val="20000"/>
              </a:spcBef>
              <a:buClr>
                <a:schemeClr val="accent4">
                  <a:lumMod val="50000"/>
                </a:schemeClr>
              </a:buClr>
              <a:defRPr/>
            </a:pPr>
            <a:endParaRPr lang="en-US" sz="1000" dirty="0">
              <a:solidFill>
                <a:schemeClr val="accent4">
                  <a:lumMod val="75000"/>
                </a:schemeClr>
              </a:solidFill>
              <a:latin typeface="+mn-lt"/>
            </a:endParaRPr>
          </a:p>
          <a:p>
            <a:pPr eaLnBrk="1" hangingPunct="1">
              <a:lnSpc>
                <a:spcPct val="150000"/>
              </a:lnSpc>
              <a:spcBef>
                <a:spcPct val="20000"/>
              </a:spcBef>
              <a:buClr>
                <a:schemeClr val="accent4">
                  <a:lumMod val="50000"/>
                </a:schemeClr>
              </a:buClr>
              <a:buFont typeface="Arial" pitchFamily="34" charset="0"/>
              <a:buChar char="•"/>
              <a:defRPr/>
            </a:pPr>
            <a:r>
              <a:rPr lang="en-US" sz="3200" dirty="0">
                <a:solidFill>
                  <a:schemeClr val="accent3"/>
                </a:solidFill>
                <a:latin typeface="+mn-lt"/>
              </a:rPr>
              <a:t>Classroom Track </a:t>
            </a:r>
          </a:p>
          <a:p>
            <a:pPr eaLnBrk="1" hangingPunct="1">
              <a:lnSpc>
                <a:spcPct val="150000"/>
              </a:lnSpc>
              <a:spcBef>
                <a:spcPct val="20000"/>
              </a:spcBef>
              <a:buClr>
                <a:schemeClr val="accent4">
                  <a:lumMod val="50000"/>
                </a:schemeClr>
              </a:buClr>
              <a:defRPr/>
            </a:pPr>
            <a:r>
              <a:rPr lang="en-US" sz="1600" dirty="0">
                <a:solidFill>
                  <a:schemeClr val="accent3"/>
                </a:solidFill>
                <a:latin typeface="+mn-lt"/>
                <a:hlinkClick r:id="rId6"/>
              </a:rPr>
              <a:t>https://www.nsula.edu/documentprovider/docs/942/Teacher-Track-2019.3.28.pdf</a:t>
            </a:r>
            <a:endParaRPr lang="en-US" sz="1600" dirty="0">
              <a:solidFill>
                <a:schemeClr val="accent3"/>
              </a:solidFill>
              <a:latin typeface="+mn-lt"/>
            </a:endParaRPr>
          </a:p>
          <a:p>
            <a:pPr eaLnBrk="1" hangingPunct="1">
              <a:lnSpc>
                <a:spcPct val="150000"/>
              </a:lnSpc>
              <a:spcBef>
                <a:spcPct val="20000"/>
              </a:spcBef>
              <a:buClr>
                <a:schemeClr val="accent4">
                  <a:lumMod val="50000"/>
                </a:schemeClr>
              </a:buClr>
              <a:buFont typeface="Arial" pitchFamily="34" charset="0"/>
              <a:buChar char="•"/>
              <a:defRPr/>
            </a:pPr>
            <a:r>
              <a:rPr lang="en-US" sz="3200" dirty="0">
                <a:solidFill>
                  <a:schemeClr val="accent6">
                    <a:lumMod val="75000"/>
                  </a:schemeClr>
                </a:solidFill>
                <a:latin typeface="+mn-lt"/>
              </a:rPr>
              <a:t>Administrator Track (Directors/Assistant Directors) </a:t>
            </a:r>
            <a:r>
              <a:rPr lang="en-US" sz="1600" dirty="0">
                <a:solidFill>
                  <a:schemeClr val="accent6">
                    <a:lumMod val="75000"/>
                  </a:schemeClr>
                </a:solidFill>
                <a:latin typeface="+mn-lt"/>
                <a:hlinkClick r:id="rId7"/>
              </a:rPr>
              <a:t>https://www.nsula.edu/documentprovider/docs/942/Admin-ladder-2018-final3.pdf</a:t>
            </a:r>
            <a:r>
              <a:rPr lang="en-US" sz="1600" dirty="0">
                <a:solidFill>
                  <a:schemeClr val="accent6">
                    <a:lumMod val="75000"/>
                  </a:schemeClr>
                </a:solidFill>
                <a:latin typeface="+mn-lt"/>
              </a:rPr>
              <a:t> </a:t>
            </a:r>
          </a:p>
          <a:p>
            <a:pPr eaLnBrk="1" hangingPunct="1">
              <a:lnSpc>
                <a:spcPct val="150000"/>
              </a:lnSpc>
              <a:spcBef>
                <a:spcPct val="20000"/>
              </a:spcBef>
              <a:buClr>
                <a:schemeClr val="accent4">
                  <a:lumMod val="50000"/>
                </a:schemeClr>
              </a:buClr>
              <a:buFont typeface="Arial" pitchFamily="34" charset="0"/>
              <a:buChar char="•"/>
              <a:defRPr/>
            </a:pPr>
            <a:r>
              <a:rPr lang="en-US" sz="3200" dirty="0">
                <a:solidFill>
                  <a:schemeClr val="accent1"/>
                </a:solidFill>
                <a:latin typeface="+mn-lt"/>
              </a:rPr>
              <a:t>Family Child Care </a:t>
            </a:r>
          </a:p>
          <a:p>
            <a:pPr eaLnBrk="1" hangingPunct="1">
              <a:lnSpc>
                <a:spcPct val="150000"/>
              </a:lnSpc>
              <a:spcBef>
                <a:spcPct val="20000"/>
              </a:spcBef>
              <a:buClr>
                <a:schemeClr val="accent4">
                  <a:lumMod val="50000"/>
                </a:schemeClr>
              </a:buClr>
              <a:defRPr/>
            </a:pPr>
            <a:r>
              <a:rPr lang="en-US" sz="1600" dirty="0">
                <a:solidFill>
                  <a:schemeClr val="accent1"/>
                </a:solidFill>
                <a:latin typeface="+mn-lt"/>
                <a:hlinkClick r:id="rId8"/>
              </a:rPr>
              <a:t>https://www.nsula.edu/documentprovider/docs/942/5FCC-Ladder-revised-final2.pdf</a:t>
            </a:r>
            <a:endParaRPr lang="en-US" sz="1600" dirty="0">
              <a:solidFill>
                <a:schemeClr val="accent1"/>
              </a:solidFill>
              <a:latin typeface="+mn-lt"/>
            </a:endParaRPr>
          </a:p>
          <a:p>
            <a:pPr eaLnBrk="1" hangingPunct="1">
              <a:lnSpc>
                <a:spcPct val="150000"/>
              </a:lnSpc>
              <a:spcBef>
                <a:spcPct val="20000"/>
              </a:spcBef>
              <a:buClr>
                <a:schemeClr val="accent4">
                  <a:lumMod val="50000"/>
                </a:schemeClr>
              </a:buClr>
              <a:buFont typeface="Arial" pitchFamily="34" charset="0"/>
              <a:buChar char="•"/>
              <a:defRPr/>
            </a:pPr>
            <a:endParaRPr lang="en-US" sz="3200" dirty="0">
              <a:solidFill>
                <a:schemeClr val="accent1"/>
              </a:solidFill>
              <a:latin typeface="+mn-lt"/>
            </a:endParaRPr>
          </a:p>
          <a:p>
            <a:pPr lvl="2" algn="ctr" eaLnBrk="1" hangingPunct="1">
              <a:spcBef>
                <a:spcPct val="20000"/>
              </a:spcBef>
              <a:buFont typeface="Arial" charset="0"/>
              <a:buNone/>
              <a:defRPr/>
            </a:pPr>
            <a:endParaRPr lang="en-US" sz="800" dirty="0">
              <a:solidFill>
                <a:schemeClr val="tx1">
                  <a:tint val="75000"/>
                </a:schemeClr>
              </a:solidFill>
              <a:latin typeface="+mn-lt"/>
            </a:endParaRPr>
          </a:p>
          <a:p>
            <a:pPr lvl="2" algn="ctr" eaLnBrk="1" hangingPunct="1">
              <a:spcBef>
                <a:spcPct val="20000"/>
              </a:spcBef>
              <a:defRPr/>
            </a:pPr>
            <a:endParaRPr lang="en-US" sz="2400" dirty="0">
              <a:solidFill>
                <a:schemeClr val="tx1">
                  <a:tint val="75000"/>
                </a:schemeClr>
              </a:solidFill>
              <a:latin typeface="+mn-lt"/>
            </a:endParaRPr>
          </a:p>
          <a:p>
            <a:pPr lvl="1" algn="ctr" eaLnBrk="1" hangingPunct="1">
              <a:spcBef>
                <a:spcPct val="20000"/>
              </a:spcBef>
              <a:buFont typeface="Arial" charset="0"/>
              <a:buNone/>
              <a:defRPr/>
            </a:pPr>
            <a:endParaRPr lang="en-US" sz="2800" dirty="0">
              <a:solidFill>
                <a:schemeClr val="tx1">
                  <a:tint val="75000"/>
                </a:schemeClr>
              </a:solidFill>
              <a:latin typeface="+mn-lt"/>
            </a:endParaRPr>
          </a:p>
        </p:txBody>
      </p:sp>
      <p:grpSp>
        <p:nvGrpSpPr>
          <p:cNvPr id="13320" name="Group 11"/>
          <p:cNvGrpSpPr>
            <a:grpSpLocks/>
          </p:cNvGrpSpPr>
          <p:nvPr/>
        </p:nvGrpSpPr>
        <p:grpSpPr bwMode="auto">
          <a:xfrm>
            <a:off x="465138" y="325438"/>
            <a:ext cx="8101012" cy="847725"/>
            <a:chOff x="465221" y="325210"/>
            <a:chExt cx="8100929" cy="847170"/>
          </a:xfrm>
        </p:grpSpPr>
        <p:pic>
          <p:nvPicPr>
            <p:cNvPr id="13321"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17345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16388" name="Group 6"/>
          <p:cNvGrpSpPr>
            <a:grpSpLocks/>
          </p:cNvGrpSpPr>
          <p:nvPr/>
        </p:nvGrpSpPr>
        <p:grpSpPr bwMode="auto">
          <a:xfrm>
            <a:off x="457200" y="279400"/>
            <a:ext cx="8108950" cy="914400"/>
            <a:chOff x="457200" y="381000"/>
            <a:chExt cx="8109472" cy="914400"/>
          </a:xfrm>
        </p:grpSpPr>
        <p:pic>
          <p:nvPicPr>
            <p:cNvPr id="1639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389"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bwMode="auto">
          <a:xfrm>
            <a:off x="457200" y="1295400"/>
            <a:ext cx="8229600" cy="5257800"/>
          </a:xfrm>
          <a:prstGeom prst="rect">
            <a:avLst/>
          </a:prstGeom>
          <a:noFill/>
          <a:ln w="9525">
            <a:noFill/>
            <a:miter lim="800000"/>
            <a:headEnd/>
            <a:tailEnd/>
          </a:ln>
        </p:spPr>
        <p:txBody>
          <a:bodyPr/>
          <a:lstStyle/>
          <a:p>
            <a:pPr>
              <a:buClr>
                <a:schemeClr val="accent4">
                  <a:lumMod val="50000"/>
                </a:schemeClr>
              </a:buClr>
              <a:defRPr/>
            </a:pPr>
            <a:r>
              <a:rPr lang="en-US" sz="3600" dirty="0">
                <a:solidFill>
                  <a:schemeClr val="accent4">
                    <a:lumMod val="75000"/>
                  </a:schemeClr>
                </a:solidFill>
                <a:latin typeface="+mn-lt"/>
              </a:rPr>
              <a:t>School Readiness Tax Credits for Directors &amp; Staff</a:t>
            </a:r>
          </a:p>
          <a:p>
            <a:pPr lvl="1">
              <a:buClr>
                <a:schemeClr val="accent4">
                  <a:lumMod val="50000"/>
                </a:schemeClr>
              </a:buClr>
              <a:buFont typeface="Arial" pitchFamily="34" charset="0"/>
              <a:buChar char="•"/>
              <a:defRPr/>
            </a:pPr>
            <a:r>
              <a:rPr lang="en-US" sz="3200" dirty="0">
                <a:solidFill>
                  <a:schemeClr val="accent4">
                    <a:lumMod val="75000"/>
                  </a:schemeClr>
                </a:solidFill>
                <a:latin typeface="+mn-lt"/>
              </a:rPr>
              <a:t>Pathways:</a:t>
            </a:r>
          </a:p>
          <a:p>
            <a:pPr>
              <a:buClr>
                <a:schemeClr val="accent4">
                  <a:lumMod val="50000"/>
                </a:schemeClr>
              </a:buClr>
              <a:buFont typeface="Arial" pitchFamily="34" charset="0"/>
              <a:buChar char="•"/>
              <a:defRPr/>
            </a:pPr>
            <a:endParaRPr lang="en-US" sz="800" dirty="0">
              <a:solidFill>
                <a:schemeClr val="accent4">
                  <a:lumMod val="75000"/>
                </a:schemeClr>
              </a:solidFill>
              <a:latin typeface="+mn-lt"/>
            </a:endParaRPr>
          </a:p>
          <a:p>
            <a:pPr marL="1371600" lvl="2" indent="-457200">
              <a:buClr>
                <a:schemeClr val="accent4">
                  <a:lumMod val="50000"/>
                </a:schemeClr>
              </a:buClr>
              <a:buFont typeface="Arial" panose="020B0604020202020204" pitchFamily="34" charset="0"/>
              <a:buChar char="•"/>
              <a:defRPr/>
            </a:pPr>
            <a:r>
              <a:rPr lang="en-US" sz="3200" dirty="0">
                <a:solidFill>
                  <a:schemeClr val="accent4">
                    <a:lumMod val="75000"/>
                  </a:schemeClr>
                </a:solidFill>
                <a:latin typeface="+mn-lt"/>
              </a:rPr>
              <a:t>Places members on the career ladder based on the documentation received.</a:t>
            </a:r>
          </a:p>
          <a:p>
            <a:pPr marL="1371600" lvl="2" indent="-457200">
              <a:buClr>
                <a:schemeClr val="accent4">
                  <a:lumMod val="50000"/>
                </a:schemeClr>
              </a:buClr>
              <a:buFont typeface="Arial" panose="020B0604020202020204" pitchFamily="34" charset="0"/>
              <a:buChar char="•"/>
              <a:defRPr/>
            </a:pPr>
            <a:r>
              <a:rPr lang="en-US" sz="3200" dirty="0">
                <a:solidFill>
                  <a:schemeClr val="accent4">
                    <a:lumMod val="75000"/>
                  </a:schemeClr>
                </a:solidFill>
                <a:latin typeface="+mn-lt"/>
              </a:rPr>
              <a:t>Members who are leveled at Early Learning Center Teacher 1, 2, 3, 4,and Master Teacher, or Director 1, 2, 3, and 4 are on tax credit eligible levels.</a:t>
            </a:r>
          </a:p>
          <a:p>
            <a:pPr lvl="1">
              <a:buClr>
                <a:schemeClr val="accent4">
                  <a:lumMod val="50000"/>
                </a:schemeClr>
              </a:buClr>
              <a:buFont typeface="Arial" pitchFamily="34" charset="0"/>
              <a:buChar char="•"/>
              <a:defRPr/>
            </a:pPr>
            <a:endParaRPr lang="en-US" sz="800" dirty="0">
              <a:solidFill>
                <a:schemeClr val="accent4">
                  <a:lumMod val="75000"/>
                </a:schemeClr>
              </a:solidFill>
              <a:latin typeface="+mn-lt"/>
            </a:endParaRPr>
          </a:p>
          <a:p>
            <a:pPr lvl="1">
              <a:spcBef>
                <a:spcPct val="20000"/>
              </a:spcBef>
              <a:buFont typeface="Arial" pitchFamily="34" charset="0"/>
              <a:buChar char="•"/>
              <a:defRPr/>
            </a:pPr>
            <a:endParaRPr lang="en-US" sz="2800" dirty="0">
              <a:solidFill>
                <a:schemeClr val="accent4">
                  <a:lumMod val="75000"/>
                </a:schemeClr>
              </a:solidFill>
              <a:latin typeface="+mn-lt"/>
            </a:endParaRPr>
          </a:p>
        </p:txBody>
      </p:sp>
      <p:grpSp>
        <p:nvGrpSpPr>
          <p:cNvPr id="16391" name="Group 9"/>
          <p:cNvGrpSpPr>
            <a:grpSpLocks/>
          </p:cNvGrpSpPr>
          <p:nvPr/>
        </p:nvGrpSpPr>
        <p:grpSpPr bwMode="auto">
          <a:xfrm>
            <a:off x="465138" y="325438"/>
            <a:ext cx="8101012" cy="847725"/>
            <a:chOff x="465221" y="325210"/>
            <a:chExt cx="8100929" cy="847170"/>
          </a:xfrm>
        </p:grpSpPr>
        <p:pic>
          <p:nvPicPr>
            <p:cNvPr id="1639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17412" name="Group 6"/>
          <p:cNvGrpSpPr>
            <a:grpSpLocks/>
          </p:cNvGrpSpPr>
          <p:nvPr/>
        </p:nvGrpSpPr>
        <p:grpSpPr bwMode="auto">
          <a:xfrm>
            <a:off x="457200" y="279400"/>
            <a:ext cx="8108950" cy="914400"/>
            <a:chOff x="457200" y="381000"/>
            <a:chExt cx="8109472" cy="914400"/>
          </a:xfrm>
        </p:grpSpPr>
        <p:pic>
          <p:nvPicPr>
            <p:cNvPr id="1741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13"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bwMode="auto">
          <a:xfrm>
            <a:off x="457200" y="1295400"/>
            <a:ext cx="8229600" cy="5257800"/>
          </a:xfrm>
          <a:prstGeom prst="rect">
            <a:avLst/>
          </a:prstGeom>
          <a:noFill/>
          <a:ln w="9525">
            <a:noFill/>
            <a:miter lim="800000"/>
            <a:headEnd/>
            <a:tailEnd/>
          </a:ln>
        </p:spPr>
        <p:txBody>
          <a:bodyPr/>
          <a:lstStyle/>
          <a:p>
            <a:pPr>
              <a:buClr>
                <a:schemeClr val="accent4">
                  <a:lumMod val="50000"/>
                </a:schemeClr>
              </a:buClr>
              <a:buFont typeface="Arial" pitchFamily="34" charset="0"/>
              <a:buChar char="•"/>
              <a:defRPr/>
            </a:pPr>
            <a:r>
              <a:rPr lang="en-US" sz="3600" dirty="0">
                <a:solidFill>
                  <a:schemeClr val="accent4">
                    <a:lumMod val="75000"/>
                  </a:schemeClr>
                </a:solidFill>
                <a:latin typeface="+mn-lt"/>
              </a:rPr>
              <a:t>School Readiness Tax Credits for Directors &amp; Staff</a:t>
            </a:r>
          </a:p>
          <a:p>
            <a:pPr lvl="1">
              <a:buClr>
                <a:schemeClr val="accent4">
                  <a:lumMod val="50000"/>
                </a:schemeClr>
              </a:buClr>
              <a:buFont typeface="Arial" pitchFamily="34" charset="0"/>
              <a:buChar char="•"/>
              <a:defRPr/>
            </a:pPr>
            <a:r>
              <a:rPr lang="en-US" sz="3200" dirty="0">
                <a:solidFill>
                  <a:schemeClr val="accent4">
                    <a:lumMod val="75000"/>
                  </a:schemeClr>
                </a:solidFill>
                <a:latin typeface="+mn-lt"/>
              </a:rPr>
              <a:t>Pathways:</a:t>
            </a:r>
          </a:p>
          <a:p>
            <a:pPr>
              <a:buClr>
                <a:schemeClr val="accent4">
                  <a:lumMod val="50000"/>
                </a:schemeClr>
              </a:buClr>
              <a:buFont typeface="Arial" pitchFamily="34" charset="0"/>
              <a:buChar char="•"/>
              <a:defRPr/>
            </a:pPr>
            <a:endParaRPr lang="en-US" sz="800" dirty="0">
              <a:solidFill>
                <a:schemeClr val="accent4">
                  <a:lumMod val="75000"/>
                </a:schemeClr>
              </a:solidFill>
              <a:latin typeface="+mn-lt"/>
            </a:endParaRPr>
          </a:p>
          <a:p>
            <a:pPr lvl="2" eaLnBrk="1" hangingPunct="1">
              <a:lnSpc>
                <a:spcPct val="90000"/>
              </a:lnSpc>
              <a:spcBef>
                <a:spcPct val="20000"/>
              </a:spcBef>
              <a:buClr>
                <a:schemeClr val="accent4">
                  <a:lumMod val="50000"/>
                </a:schemeClr>
              </a:buClr>
              <a:buFont typeface="Arial" pitchFamily="34" charset="0"/>
              <a:buChar char="•"/>
              <a:defRPr/>
            </a:pPr>
            <a:r>
              <a:rPr lang="en-US" sz="3200" dirty="0">
                <a:solidFill>
                  <a:schemeClr val="accent4">
                    <a:lumMod val="75000"/>
                  </a:schemeClr>
                </a:solidFill>
                <a:latin typeface="+mn-lt"/>
              </a:rPr>
              <a:t>Mails SRTC forms to members who have achieved and maintained a tax credit eligible level on January 31</a:t>
            </a:r>
            <a:r>
              <a:rPr lang="en-US" sz="3200" baseline="30000" dirty="0">
                <a:solidFill>
                  <a:schemeClr val="accent4">
                    <a:lumMod val="75000"/>
                  </a:schemeClr>
                </a:solidFill>
                <a:latin typeface="+mn-lt"/>
              </a:rPr>
              <a:t>st</a:t>
            </a:r>
            <a:r>
              <a:rPr lang="en-US" sz="3200" dirty="0">
                <a:solidFill>
                  <a:schemeClr val="accent4">
                    <a:lumMod val="75000"/>
                  </a:schemeClr>
                </a:solidFill>
                <a:latin typeface="+mn-lt"/>
              </a:rPr>
              <a:t> of the following year.  </a:t>
            </a:r>
          </a:p>
          <a:p>
            <a:pPr eaLnBrk="1" hangingPunct="1">
              <a:lnSpc>
                <a:spcPct val="90000"/>
              </a:lnSpc>
              <a:spcBef>
                <a:spcPct val="20000"/>
              </a:spcBef>
              <a:buClr>
                <a:schemeClr val="accent4">
                  <a:lumMod val="50000"/>
                </a:schemeClr>
              </a:buClr>
              <a:defRPr/>
            </a:pPr>
            <a:endParaRPr lang="en-US" sz="800" dirty="0">
              <a:solidFill>
                <a:schemeClr val="accent4">
                  <a:lumMod val="75000"/>
                </a:schemeClr>
              </a:solidFill>
              <a:latin typeface="+mn-lt"/>
            </a:endParaRPr>
          </a:p>
          <a:p>
            <a:pPr lvl="2" eaLnBrk="1" hangingPunct="1">
              <a:lnSpc>
                <a:spcPct val="90000"/>
              </a:lnSpc>
              <a:spcBef>
                <a:spcPct val="20000"/>
              </a:spcBef>
              <a:buClr>
                <a:schemeClr val="accent4">
                  <a:lumMod val="50000"/>
                </a:schemeClr>
              </a:buClr>
              <a:buFont typeface="Arial" pitchFamily="34" charset="0"/>
              <a:buChar char="•"/>
              <a:defRPr/>
            </a:pPr>
            <a:r>
              <a:rPr lang="en-US" sz="3200" dirty="0">
                <a:solidFill>
                  <a:schemeClr val="accent4">
                    <a:lumMod val="75000"/>
                  </a:schemeClr>
                </a:solidFill>
                <a:latin typeface="+mn-lt"/>
              </a:rPr>
              <a:t>Advises LDOE &amp; the Department of Revenue of all members who are on a     tax credit eligible level.  </a:t>
            </a:r>
          </a:p>
          <a:p>
            <a:pPr lvl="1">
              <a:spcBef>
                <a:spcPct val="20000"/>
              </a:spcBef>
              <a:buFont typeface="Arial" pitchFamily="34" charset="0"/>
              <a:buChar char="•"/>
              <a:defRPr/>
            </a:pPr>
            <a:endParaRPr lang="en-US" sz="3200" dirty="0">
              <a:solidFill>
                <a:schemeClr val="accent4">
                  <a:lumMod val="75000"/>
                </a:schemeClr>
              </a:solidFill>
              <a:latin typeface="+mn-lt"/>
            </a:endParaRPr>
          </a:p>
        </p:txBody>
      </p:sp>
      <p:grpSp>
        <p:nvGrpSpPr>
          <p:cNvPr id="17415" name="Group 9"/>
          <p:cNvGrpSpPr>
            <a:grpSpLocks/>
          </p:cNvGrpSpPr>
          <p:nvPr/>
        </p:nvGrpSpPr>
        <p:grpSpPr bwMode="auto">
          <a:xfrm>
            <a:off x="465138" y="325438"/>
            <a:ext cx="8101012" cy="847725"/>
            <a:chOff x="465221" y="325210"/>
            <a:chExt cx="8100929" cy="847170"/>
          </a:xfrm>
        </p:grpSpPr>
        <p:pic>
          <p:nvPicPr>
            <p:cNvPr id="1741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18436" name="Group 6"/>
          <p:cNvGrpSpPr>
            <a:grpSpLocks/>
          </p:cNvGrpSpPr>
          <p:nvPr/>
        </p:nvGrpSpPr>
        <p:grpSpPr bwMode="auto">
          <a:xfrm>
            <a:off x="457200" y="279400"/>
            <a:ext cx="8108950" cy="914400"/>
            <a:chOff x="457200" y="381000"/>
            <a:chExt cx="8109472" cy="914400"/>
          </a:xfrm>
        </p:grpSpPr>
        <p:pic>
          <p:nvPicPr>
            <p:cNvPr id="1844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437"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57200" y="1295400"/>
            <a:ext cx="8229600" cy="4830763"/>
          </a:xfrm>
          <a:prstGeom prst="rect">
            <a:avLst/>
          </a:prstGeom>
          <a:noFill/>
          <a:ln w="9525">
            <a:noFill/>
            <a:miter lim="800000"/>
            <a:headEnd/>
            <a:tailEnd/>
          </a:ln>
        </p:spPr>
        <p:txBody>
          <a:bodyPr/>
          <a:lstStyle/>
          <a:p>
            <a:pPr>
              <a:buClr>
                <a:schemeClr val="accent4">
                  <a:lumMod val="50000"/>
                </a:schemeClr>
              </a:buClr>
              <a:buFont typeface="Arial" pitchFamily="34" charset="0"/>
              <a:buChar char="•"/>
              <a:defRPr/>
            </a:pPr>
            <a:r>
              <a:rPr lang="en-US" sz="3600" dirty="0">
                <a:solidFill>
                  <a:schemeClr val="accent4">
                    <a:lumMod val="75000"/>
                  </a:schemeClr>
                </a:solidFill>
                <a:latin typeface="+mn-lt"/>
              </a:rPr>
              <a:t>Notes about SRTC</a:t>
            </a:r>
          </a:p>
          <a:p>
            <a:pPr lvl="1" eaLnBrk="1" hangingPunct="1">
              <a:lnSpc>
                <a:spcPct val="90000"/>
              </a:lnSpc>
              <a:spcBef>
                <a:spcPct val="20000"/>
              </a:spcBef>
              <a:buClr>
                <a:schemeClr val="accent4">
                  <a:lumMod val="50000"/>
                </a:schemeClr>
              </a:buClr>
              <a:buFont typeface="Arial" pitchFamily="34" charset="0"/>
              <a:buChar char="•"/>
              <a:defRPr/>
            </a:pPr>
            <a:r>
              <a:rPr lang="en-US" sz="2800" dirty="0">
                <a:solidFill>
                  <a:schemeClr val="accent4">
                    <a:lumMod val="75000"/>
                  </a:schemeClr>
                </a:solidFill>
                <a:latin typeface="+mn-lt"/>
              </a:rPr>
              <a:t>It is ultimately the member’s responsibility to make sure their information is submitted </a:t>
            </a:r>
          </a:p>
          <a:p>
            <a:pPr lvl="1" eaLnBrk="1" hangingPunct="1">
              <a:lnSpc>
                <a:spcPct val="90000"/>
              </a:lnSpc>
              <a:spcBef>
                <a:spcPct val="20000"/>
              </a:spcBef>
              <a:buClr>
                <a:schemeClr val="accent4">
                  <a:lumMod val="50000"/>
                </a:schemeClr>
              </a:buClr>
              <a:buFont typeface="Arial" pitchFamily="34" charset="0"/>
              <a:buChar char="•"/>
              <a:defRPr/>
            </a:pPr>
            <a:r>
              <a:rPr lang="en-US" sz="2800" dirty="0">
                <a:solidFill>
                  <a:schemeClr val="accent4">
                    <a:lumMod val="75000"/>
                  </a:schemeClr>
                </a:solidFill>
                <a:latin typeface="+mn-lt"/>
              </a:rPr>
              <a:t>Members should contact Pathways to update contact information and ensure that their level is current. </a:t>
            </a:r>
          </a:p>
          <a:p>
            <a:pPr lvl="1" eaLnBrk="1" hangingPunct="1">
              <a:lnSpc>
                <a:spcPct val="90000"/>
              </a:lnSpc>
              <a:spcBef>
                <a:spcPct val="20000"/>
              </a:spcBef>
              <a:buClr>
                <a:schemeClr val="accent4">
                  <a:lumMod val="50000"/>
                </a:schemeClr>
              </a:buClr>
              <a:buFont typeface="Arial" pitchFamily="34" charset="0"/>
              <a:buChar char="•"/>
              <a:defRPr/>
            </a:pPr>
            <a:r>
              <a:rPr lang="en-US" sz="2800" dirty="0">
                <a:solidFill>
                  <a:schemeClr val="accent4">
                    <a:lumMod val="75000"/>
                  </a:schemeClr>
                </a:solidFill>
                <a:latin typeface="+mn-lt"/>
              </a:rPr>
              <a:t>In order to maintain levels--CDA credentials, professional organization membership, and service to the profession must be current. Expired documents could result in moving to a lower      level.</a:t>
            </a:r>
          </a:p>
          <a:p>
            <a:pPr lvl="1" algn="ctr">
              <a:spcBef>
                <a:spcPct val="20000"/>
              </a:spcBef>
              <a:buFont typeface="Arial" charset="0"/>
              <a:buNone/>
              <a:defRPr/>
            </a:pPr>
            <a:endParaRPr lang="en-US" sz="2800" dirty="0">
              <a:solidFill>
                <a:schemeClr val="tx1">
                  <a:tint val="75000"/>
                </a:schemeClr>
              </a:solidFill>
              <a:latin typeface="+mn-lt"/>
            </a:endParaRPr>
          </a:p>
        </p:txBody>
      </p:sp>
      <p:grpSp>
        <p:nvGrpSpPr>
          <p:cNvPr id="18439" name="Group 8"/>
          <p:cNvGrpSpPr>
            <a:grpSpLocks/>
          </p:cNvGrpSpPr>
          <p:nvPr/>
        </p:nvGrpSpPr>
        <p:grpSpPr bwMode="auto">
          <a:xfrm>
            <a:off x="465138" y="325438"/>
            <a:ext cx="8101012" cy="847725"/>
            <a:chOff x="465221" y="325210"/>
            <a:chExt cx="8100929" cy="847170"/>
          </a:xfrm>
        </p:grpSpPr>
        <p:pic>
          <p:nvPicPr>
            <p:cNvPr id="1844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19460" name="Group 6"/>
          <p:cNvGrpSpPr>
            <a:grpSpLocks/>
          </p:cNvGrpSpPr>
          <p:nvPr/>
        </p:nvGrpSpPr>
        <p:grpSpPr bwMode="auto">
          <a:xfrm>
            <a:off x="457200" y="279400"/>
            <a:ext cx="8108950" cy="914400"/>
            <a:chOff x="457200" y="381000"/>
            <a:chExt cx="8109472" cy="914400"/>
          </a:xfrm>
        </p:grpSpPr>
        <p:pic>
          <p:nvPicPr>
            <p:cNvPr id="1946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461"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57200" y="1295400"/>
            <a:ext cx="8229600" cy="4830763"/>
          </a:xfrm>
          <a:prstGeom prst="rect">
            <a:avLst/>
          </a:prstGeom>
          <a:noFill/>
          <a:ln w="9525">
            <a:noFill/>
            <a:miter lim="800000"/>
            <a:headEnd/>
            <a:tailEnd/>
          </a:ln>
        </p:spPr>
        <p:txBody>
          <a:bodyPr/>
          <a:lstStyle/>
          <a:p>
            <a:pPr>
              <a:buClr>
                <a:schemeClr val="accent4">
                  <a:lumMod val="50000"/>
                </a:schemeClr>
              </a:buClr>
              <a:buFont typeface="Arial" pitchFamily="34" charset="0"/>
              <a:buChar char="•"/>
              <a:defRPr/>
            </a:pPr>
            <a:r>
              <a:rPr lang="en-US" sz="3600" dirty="0">
                <a:solidFill>
                  <a:schemeClr val="accent4">
                    <a:lumMod val="75000"/>
                  </a:schemeClr>
                </a:solidFill>
                <a:latin typeface="+mn-lt"/>
              </a:rPr>
              <a:t>Notes about SRTC</a:t>
            </a:r>
          </a:p>
          <a:p>
            <a:pPr lvl="1" eaLnBrk="1" hangingPunct="1">
              <a:lnSpc>
                <a:spcPct val="90000"/>
              </a:lnSpc>
              <a:spcBef>
                <a:spcPct val="20000"/>
              </a:spcBef>
              <a:buClr>
                <a:schemeClr val="accent4">
                  <a:lumMod val="50000"/>
                </a:schemeClr>
              </a:buClr>
              <a:buFont typeface="Arial" pitchFamily="34" charset="0"/>
              <a:buChar char="•"/>
              <a:defRPr/>
            </a:pPr>
            <a:r>
              <a:rPr lang="en-US" sz="2800" dirty="0">
                <a:solidFill>
                  <a:schemeClr val="accent4">
                    <a:lumMod val="75000"/>
                  </a:schemeClr>
                </a:solidFill>
                <a:latin typeface="+mn-lt"/>
              </a:rPr>
              <a:t>In order to receive your tax form in early February, deadline for submitting information is December 31</a:t>
            </a:r>
            <a:r>
              <a:rPr lang="en-US" sz="2800" baseline="30000" dirty="0">
                <a:solidFill>
                  <a:schemeClr val="accent4">
                    <a:lumMod val="75000"/>
                  </a:schemeClr>
                </a:solidFill>
                <a:latin typeface="+mn-lt"/>
              </a:rPr>
              <a:t>st</a:t>
            </a:r>
            <a:r>
              <a:rPr lang="en-US" sz="2800" dirty="0">
                <a:solidFill>
                  <a:schemeClr val="accent4">
                    <a:lumMod val="75000"/>
                  </a:schemeClr>
                </a:solidFill>
                <a:latin typeface="+mn-lt"/>
              </a:rPr>
              <a:t> of the previous year.  Mail will be processed for the year that it is postmarked.</a:t>
            </a:r>
          </a:p>
          <a:p>
            <a:pPr lvl="1" eaLnBrk="1" hangingPunct="1">
              <a:lnSpc>
                <a:spcPct val="90000"/>
              </a:lnSpc>
              <a:spcBef>
                <a:spcPct val="20000"/>
              </a:spcBef>
              <a:buClr>
                <a:schemeClr val="accent4">
                  <a:lumMod val="50000"/>
                </a:schemeClr>
              </a:buClr>
              <a:buFont typeface="Arial" pitchFamily="34" charset="0"/>
              <a:buChar char="•"/>
              <a:defRPr/>
            </a:pPr>
            <a:endParaRPr lang="en-US" sz="800" dirty="0">
              <a:solidFill>
                <a:schemeClr val="accent4">
                  <a:lumMod val="75000"/>
                </a:schemeClr>
              </a:solidFill>
              <a:latin typeface="+mn-lt"/>
            </a:endParaRPr>
          </a:p>
          <a:p>
            <a:pPr lvl="1" eaLnBrk="1" hangingPunct="1">
              <a:lnSpc>
                <a:spcPct val="90000"/>
              </a:lnSpc>
              <a:spcBef>
                <a:spcPct val="20000"/>
              </a:spcBef>
              <a:buClr>
                <a:schemeClr val="accent4">
                  <a:lumMod val="50000"/>
                </a:schemeClr>
              </a:buClr>
              <a:buFont typeface="Arial" pitchFamily="34" charset="0"/>
              <a:buChar char="•"/>
              <a:defRPr/>
            </a:pPr>
            <a:r>
              <a:rPr lang="en-US" sz="2800" dirty="0">
                <a:solidFill>
                  <a:schemeClr val="accent4">
                    <a:lumMod val="75000"/>
                  </a:schemeClr>
                </a:solidFill>
                <a:latin typeface="+mn-lt"/>
              </a:rPr>
              <a:t>If information is received after December 31st, the member may request evaluation, but tax forms probably won’t be sent on January 31</a:t>
            </a:r>
            <a:r>
              <a:rPr lang="en-US" sz="2800" baseline="30000" dirty="0">
                <a:solidFill>
                  <a:schemeClr val="accent4">
                    <a:lumMod val="75000"/>
                  </a:schemeClr>
                </a:solidFill>
                <a:latin typeface="+mn-lt"/>
              </a:rPr>
              <a:t>st</a:t>
            </a:r>
            <a:r>
              <a:rPr lang="en-US" sz="2800" dirty="0">
                <a:solidFill>
                  <a:schemeClr val="accent4">
                    <a:lumMod val="75000"/>
                  </a:schemeClr>
                </a:solidFill>
                <a:latin typeface="+mn-lt"/>
              </a:rPr>
              <a:t>. </a:t>
            </a:r>
          </a:p>
          <a:p>
            <a:pPr lvl="1" algn="ctr" eaLnBrk="1" hangingPunct="1">
              <a:lnSpc>
                <a:spcPct val="90000"/>
              </a:lnSpc>
              <a:spcBef>
                <a:spcPct val="20000"/>
              </a:spcBef>
              <a:buFont typeface="Arial" charset="0"/>
              <a:buNone/>
              <a:defRPr/>
            </a:pPr>
            <a:endParaRPr lang="en-US" sz="2200" dirty="0">
              <a:solidFill>
                <a:schemeClr val="tx1">
                  <a:tint val="75000"/>
                </a:schemeClr>
              </a:solidFill>
              <a:latin typeface="+mn-lt"/>
            </a:endParaRPr>
          </a:p>
          <a:p>
            <a:pPr lvl="1" algn="ctr" eaLnBrk="1" hangingPunct="1">
              <a:lnSpc>
                <a:spcPct val="90000"/>
              </a:lnSpc>
              <a:spcBef>
                <a:spcPct val="20000"/>
              </a:spcBef>
              <a:buFont typeface="Arial" charset="0"/>
              <a:buNone/>
              <a:defRPr/>
            </a:pPr>
            <a:endParaRPr lang="en-US" sz="2200" dirty="0">
              <a:solidFill>
                <a:schemeClr val="tx1">
                  <a:tint val="75000"/>
                </a:schemeClr>
              </a:solidFill>
              <a:latin typeface="+mn-lt"/>
            </a:endParaRPr>
          </a:p>
          <a:p>
            <a:pPr lvl="1" algn="ctr">
              <a:buFont typeface="Arial" charset="0"/>
              <a:buNone/>
              <a:defRPr/>
            </a:pPr>
            <a:endParaRPr lang="en-US" sz="2400" dirty="0">
              <a:solidFill>
                <a:schemeClr val="tx1">
                  <a:tint val="75000"/>
                </a:schemeClr>
              </a:solidFill>
              <a:latin typeface="+mn-lt"/>
            </a:endParaRPr>
          </a:p>
          <a:p>
            <a:pPr algn="ctr" eaLnBrk="1" hangingPunct="1">
              <a:lnSpc>
                <a:spcPct val="80000"/>
              </a:lnSpc>
              <a:spcBef>
                <a:spcPct val="20000"/>
              </a:spcBef>
              <a:defRPr/>
            </a:pPr>
            <a:endParaRPr lang="en-US" b="1" u="sng" dirty="0">
              <a:solidFill>
                <a:schemeClr val="tx1">
                  <a:tint val="75000"/>
                </a:schemeClr>
              </a:solidFill>
              <a:latin typeface="+mn-lt"/>
            </a:endParaRPr>
          </a:p>
          <a:p>
            <a:pPr lvl="1" algn="ctr">
              <a:buFont typeface="Arial" charset="0"/>
              <a:buNone/>
              <a:defRPr/>
            </a:pPr>
            <a:endParaRPr lang="en-US" sz="2400" dirty="0">
              <a:solidFill>
                <a:schemeClr val="tx1">
                  <a:tint val="75000"/>
                </a:schemeClr>
              </a:solidFill>
              <a:latin typeface="+mn-lt"/>
            </a:endParaRPr>
          </a:p>
          <a:p>
            <a:pPr lvl="1" algn="ctr">
              <a:buFont typeface="Arial" charset="0"/>
              <a:buNone/>
              <a:defRPr/>
            </a:pPr>
            <a:endParaRPr lang="en-US" sz="2400" dirty="0">
              <a:solidFill>
                <a:schemeClr val="tx1">
                  <a:tint val="75000"/>
                </a:schemeClr>
              </a:solidFill>
              <a:latin typeface="+mn-lt"/>
            </a:endParaRPr>
          </a:p>
          <a:p>
            <a:pPr lvl="2" algn="ctr" eaLnBrk="1" hangingPunct="1">
              <a:lnSpc>
                <a:spcPct val="90000"/>
              </a:lnSpc>
              <a:spcBef>
                <a:spcPct val="20000"/>
              </a:spcBef>
              <a:buClr>
                <a:schemeClr val="accent2"/>
              </a:buClr>
              <a:defRPr/>
            </a:pPr>
            <a:endParaRPr lang="en-US" sz="2400" dirty="0">
              <a:solidFill>
                <a:schemeClr val="tx1">
                  <a:tint val="75000"/>
                </a:schemeClr>
              </a:solidFill>
              <a:latin typeface="+mn-lt"/>
            </a:endParaRPr>
          </a:p>
          <a:p>
            <a:pPr lvl="1" algn="ctr">
              <a:spcBef>
                <a:spcPct val="20000"/>
              </a:spcBef>
              <a:buFont typeface="Arial" charset="0"/>
              <a:buNone/>
              <a:defRPr/>
            </a:pPr>
            <a:endParaRPr lang="en-US" sz="2800" dirty="0">
              <a:solidFill>
                <a:schemeClr val="tx1">
                  <a:tint val="75000"/>
                </a:schemeClr>
              </a:solidFill>
              <a:latin typeface="+mn-lt"/>
            </a:endParaRPr>
          </a:p>
        </p:txBody>
      </p:sp>
      <p:grpSp>
        <p:nvGrpSpPr>
          <p:cNvPr id="19463" name="Group 8"/>
          <p:cNvGrpSpPr>
            <a:grpSpLocks/>
          </p:cNvGrpSpPr>
          <p:nvPr/>
        </p:nvGrpSpPr>
        <p:grpSpPr bwMode="auto">
          <a:xfrm>
            <a:off x="465138" y="325438"/>
            <a:ext cx="8101012" cy="847725"/>
            <a:chOff x="465221" y="325210"/>
            <a:chExt cx="8100929" cy="847170"/>
          </a:xfrm>
        </p:grpSpPr>
        <p:pic>
          <p:nvPicPr>
            <p:cNvPr id="1946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20484" name="Group 6"/>
          <p:cNvGrpSpPr>
            <a:grpSpLocks/>
          </p:cNvGrpSpPr>
          <p:nvPr/>
        </p:nvGrpSpPr>
        <p:grpSpPr bwMode="auto">
          <a:xfrm>
            <a:off x="457200" y="279400"/>
            <a:ext cx="8108950" cy="914400"/>
            <a:chOff x="457200" y="381000"/>
            <a:chExt cx="8109472" cy="914400"/>
          </a:xfrm>
        </p:grpSpPr>
        <p:pic>
          <p:nvPicPr>
            <p:cNvPr id="2049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85"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381000" y="1295400"/>
            <a:ext cx="8229600" cy="5283200"/>
          </a:xfrm>
          <a:prstGeom prst="rect">
            <a:avLst/>
          </a:prstGeom>
          <a:noFill/>
          <a:ln w="9525">
            <a:noFill/>
            <a:miter lim="800000"/>
            <a:headEnd/>
            <a:tailEnd/>
          </a:ln>
        </p:spPr>
        <p:txBody>
          <a:bodyPr/>
          <a:lstStyle/>
          <a:p>
            <a:pPr>
              <a:buClr>
                <a:schemeClr val="accent4">
                  <a:lumMod val="50000"/>
                </a:schemeClr>
              </a:buClr>
              <a:buFont typeface="Arial" pitchFamily="34" charset="0"/>
              <a:buChar char="•"/>
              <a:defRPr/>
            </a:pPr>
            <a:r>
              <a:rPr lang="en-US" sz="3200" dirty="0">
                <a:solidFill>
                  <a:schemeClr val="accent4">
                    <a:lumMod val="75000"/>
                  </a:schemeClr>
                </a:solidFill>
                <a:latin typeface="+mj-lt"/>
              </a:rPr>
              <a:t>Notes about SRTC</a:t>
            </a:r>
          </a:p>
          <a:p>
            <a:pPr lvl="1">
              <a:buClr>
                <a:schemeClr val="accent4">
                  <a:lumMod val="50000"/>
                </a:schemeClr>
              </a:buClr>
              <a:buFont typeface="Arial" pitchFamily="34" charset="0"/>
              <a:buChar char="•"/>
              <a:defRPr/>
            </a:pPr>
            <a:r>
              <a:rPr lang="en-US" sz="2800" dirty="0">
                <a:solidFill>
                  <a:schemeClr val="accent4">
                    <a:lumMod val="75000"/>
                  </a:schemeClr>
                </a:solidFill>
                <a:latin typeface="+mn-lt"/>
              </a:rPr>
              <a:t>In addition to being on an eligible level, the member must also work for at least 6 months of the year at a star rated center to claim the tax credit.</a:t>
            </a:r>
          </a:p>
          <a:p>
            <a:pPr lvl="1">
              <a:buClr>
                <a:schemeClr val="accent4">
                  <a:lumMod val="50000"/>
                </a:schemeClr>
              </a:buClr>
              <a:buFont typeface="Arial" pitchFamily="34" charset="0"/>
              <a:buChar char="•"/>
              <a:defRPr/>
            </a:pPr>
            <a:endParaRPr lang="en-US" sz="800" dirty="0">
              <a:solidFill>
                <a:schemeClr val="accent4">
                  <a:lumMod val="75000"/>
                </a:schemeClr>
              </a:solidFill>
              <a:latin typeface="+mn-lt"/>
            </a:endParaRPr>
          </a:p>
          <a:p>
            <a:pPr lvl="1">
              <a:buClr>
                <a:schemeClr val="accent4">
                  <a:lumMod val="50000"/>
                </a:schemeClr>
              </a:buClr>
              <a:buFont typeface="Arial" pitchFamily="34" charset="0"/>
              <a:buChar char="•"/>
              <a:defRPr/>
            </a:pPr>
            <a:r>
              <a:rPr lang="en-US" sz="2800" dirty="0">
                <a:solidFill>
                  <a:schemeClr val="accent4">
                    <a:lumMod val="75000"/>
                  </a:schemeClr>
                </a:solidFill>
                <a:latin typeface="+mn-lt"/>
              </a:rPr>
              <a:t>Center must have at least a zero star rating on July 1</a:t>
            </a:r>
            <a:r>
              <a:rPr lang="en-US" sz="2800" baseline="30000" dirty="0">
                <a:solidFill>
                  <a:schemeClr val="accent4">
                    <a:lumMod val="75000"/>
                  </a:schemeClr>
                </a:solidFill>
                <a:latin typeface="+mn-lt"/>
              </a:rPr>
              <a:t>st</a:t>
            </a:r>
            <a:r>
              <a:rPr lang="en-US" sz="2800" dirty="0">
                <a:solidFill>
                  <a:schemeClr val="accent4">
                    <a:lumMod val="75000"/>
                  </a:schemeClr>
                </a:solidFill>
                <a:latin typeface="+mn-lt"/>
              </a:rPr>
              <a:t> of the tax year</a:t>
            </a:r>
          </a:p>
          <a:p>
            <a:pPr lvl="1">
              <a:buClr>
                <a:schemeClr val="accent4">
                  <a:lumMod val="50000"/>
                </a:schemeClr>
              </a:buClr>
              <a:buFont typeface="Arial" pitchFamily="34" charset="0"/>
              <a:buChar char="•"/>
              <a:defRPr/>
            </a:pPr>
            <a:endParaRPr lang="en-US" sz="800" dirty="0">
              <a:solidFill>
                <a:schemeClr val="accent4">
                  <a:lumMod val="75000"/>
                </a:schemeClr>
              </a:solidFill>
              <a:latin typeface="+mn-lt"/>
            </a:endParaRPr>
          </a:p>
          <a:p>
            <a:pPr lvl="1">
              <a:buClr>
                <a:schemeClr val="accent4">
                  <a:lumMod val="50000"/>
                </a:schemeClr>
              </a:buClr>
              <a:buFont typeface="Arial" pitchFamily="34" charset="0"/>
              <a:buChar char="•"/>
              <a:defRPr/>
            </a:pPr>
            <a:r>
              <a:rPr lang="en-US" sz="2800" dirty="0">
                <a:solidFill>
                  <a:schemeClr val="accent4">
                    <a:lumMod val="75000"/>
                  </a:schemeClr>
                </a:solidFill>
                <a:latin typeface="+mn-lt"/>
              </a:rPr>
              <a:t>Louisiana Pathways does not give out any money.  Members use the form provided to file with their Louisiana State Income Taxes.</a:t>
            </a:r>
          </a:p>
          <a:p>
            <a:pPr lvl="1" algn="ctr">
              <a:buFont typeface="Arial" charset="0"/>
              <a:buNone/>
              <a:defRPr/>
            </a:pPr>
            <a:endParaRPr lang="en-US" sz="800" dirty="0">
              <a:solidFill>
                <a:schemeClr val="tx1">
                  <a:tint val="75000"/>
                </a:schemeClr>
              </a:solidFill>
              <a:latin typeface="+mn-lt"/>
            </a:endParaRPr>
          </a:p>
          <a:p>
            <a:pPr lvl="1" algn="ctr">
              <a:buClr>
                <a:schemeClr val="accent4">
                  <a:lumMod val="50000"/>
                </a:schemeClr>
              </a:buClr>
              <a:buFont typeface="Arial" charset="0"/>
              <a:buNone/>
              <a:defRPr/>
            </a:pPr>
            <a:endParaRPr lang="en-US" sz="2400" dirty="0">
              <a:solidFill>
                <a:schemeClr val="tx1">
                  <a:tint val="75000"/>
                </a:schemeClr>
              </a:solidFill>
              <a:latin typeface="+mn-lt"/>
            </a:endParaRPr>
          </a:p>
          <a:p>
            <a:pPr algn="ctr" eaLnBrk="1" hangingPunct="1">
              <a:lnSpc>
                <a:spcPct val="80000"/>
              </a:lnSpc>
              <a:spcBef>
                <a:spcPct val="20000"/>
              </a:spcBef>
              <a:defRPr/>
            </a:pPr>
            <a:endParaRPr lang="en-US" b="1" u="sng" dirty="0">
              <a:solidFill>
                <a:schemeClr val="tx1">
                  <a:tint val="75000"/>
                </a:schemeClr>
              </a:solidFill>
              <a:latin typeface="+mn-lt"/>
            </a:endParaRPr>
          </a:p>
          <a:p>
            <a:pPr lvl="1" algn="ctr">
              <a:buFont typeface="Arial" charset="0"/>
              <a:buNone/>
              <a:defRPr/>
            </a:pPr>
            <a:endParaRPr lang="en-US" sz="2400" dirty="0">
              <a:solidFill>
                <a:schemeClr val="tx1">
                  <a:tint val="75000"/>
                </a:schemeClr>
              </a:solidFill>
              <a:latin typeface="+mn-lt"/>
            </a:endParaRPr>
          </a:p>
          <a:p>
            <a:pPr lvl="1" algn="ctr">
              <a:buFont typeface="Arial" charset="0"/>
              <a:buNone/>
              <a:defRPr/>
            </a:pPr>
            <a:endParaRPr lang="en-US" sz="2400" dirty="0">
              <a:solidFill>
                <a:schemeClr val="tx1">
                  <a:tint val="75000"/>
                </a:schemeClr>
              </a:solidFill>
              <a:latin typeface="+mn-lt"/>
            </a:endParaRPr>
          </a:p>
          <a:p>
            <a:pPr lvl="2" algn="ctr" eaLnBrk="1" hangingPunct="1">
              <a:lnSpc>
                <a:spcPct val="90000"/>
              </a:lnSpc>
              <a:spcBef>
                <a:spcPct val="20000"/>
              </a:spcBef>
              <a:buClr>
                <a:schemeClr val="accent2"/>
              </a:buClr>
              <a:defRPr/>
            </a:pPr>
            <a:endParaRPr lang="en-US" sz="2400" dirty="0">
              <a:solidFill>
                <a:schemeClr val="tx1">
                  <a:tint val="75000"/>
                </a:schemeClr>
              </a:solidFill>
              <a:latin typeface="+mn-lt"/>
            </a:endParaRPr>
          </a:p>
          <a:p>
            <a:pPr lvl="1" algn="ctr">
              <a:spcBef>
                <a:spcPct val="20000"/>
              </a:spcBef>
              <a:buFont typeface="Arial" charset="0"/>
              <a:buNone/>
              <a:defRPr/>
            </a:pPr>
            <a:endParaRPr lang="en-US" sz="2800" dirty="0">
              <a:solidFill>
                <a:schemeClr val="tx1">
                  <a:tint val="75000"/>
                </a:schemeClr>
              </a:solidFill>
              <a:latin typeface="+mn-lt"/>
            </a:endParaRPr>
          </a:p>
        </p:txBody>
      </p:sp>
      <p:grpSp>
        <p:nvGrpSpPr>
          <p:cNvPr id="20487" name="Group 8"/>
          <p:cNvGrpSpPr>
            <a:grpSpLocks/>
          </p:cNvGrpSpPr>
          <p:nvPr/>
        </p:nvGrpSpPr>
        <p:grpSpPr bwMode="auto">
          <a:xfrm>
            <a:off x="465138" y="325438"/>
            <a:ext cx="8101012" cy="847725"/>
            <a:chOff x="465221" y="325210"/>
            <a:chExt cx="8100929" cy="847170"/>
          </a:xfrm>
        </p:grpSpPr>
        <p:pic>
          <p:nvPicPr>
            <p:cNvPr id="2048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txBox="1">
            <a:spLocks/>
          </p:cNvSpPr>
          <p:nvPr/>
        </p:nvSpPr>
        <p:spPr>
          <a:xfrm>
            <a:off x="457200" y="2212975"/>
            <a:ext cx="8229600" cy="4514850"/>
          </a:xfrm>
          <a:prstGeom prst="rect">
            <a:avLst/>
          </a:prstGeom>
        </p:spPr>
        <p:txBody>
          <a:bodyPr>
            <a:normAutofit fontScale="92500" lnSpcReduction="10000"/>
          </a:bodyPr>
          <a:lstStyle/>
          <a:p>
            <a:pPr eaLnBrk="1" fontAlgn="auto" hangingPunct="1">
              <a:spcBef>
                <a:spcPct val="20000"/>
              </a:spcBef>
              <a:spcAft>
                <a:spcPts val="0"/>
              </a:spcAft>
              <a:buClr>
                <a:schemeClr val="accent4"/>
              </a:buClr>
              <a:defRPr/>
            </a:pPr>
            <a:r>
              <a:rPr lang="en-US" sz="2800" b="1" dirty="0">
                <a:solidFill>
                  <a:schemeClr val="accent4">
                    <a:lumMod val="75000"/>
                  </a:schemeClr>
                </a:solidFill>
                <a:latin typeface="+mn-lt"/>
              </a:rPr>
              <a:t>Louisiana Pathways </a:t>
            </a:r>
            <a:r>
              <a:rPr lang="en-US" sz="2800" dirty="0">
                <a:solidFill>
                  <a:schemeClr val="accent4">
                    <a:lumMod val="75000"/>
                  </a:schemeClr>
                </a:solidFill>
                <a:latin typeface="+mn-lt"/>
              </a:rPr>
              <a:t>is a statewide Early Learning Center Career Development System whose goal is to improve quality of child care in Louisiana.  </a:t>
            </a:r>
          </a:p>
          <a:p>
            <a:pPr eaLnBrk="1" fontAlgn="auto" hangingPunct="1">
              <a:spcBef>
                <a:spcPct val="20000"/>
              </a:spcBef>
              <a:spcAft>
                <a:spcPts val="0"/>
              </a:spcAft>
              <a:buClr>
                <a:schemeClr val="accent4"/>
              </a:buClr>
              <a:buFont typeface="Arial" pitchFamily="34" charset="0"/>
              <a:buChar char="•"/>
              <a:defRPr/>
            </a:pPr>
            <a:r>
              <a:rPr lang="en-US" sz="2800" dirty="0">
                <a:solidFill>
                  <a:schemeClr val="accent4">
                    <a:lumMod val="75000"/>
                  </a:schemeClr>
                </a:solidFill>
                <a:latin typeface="+mn-lt"/>
              </a:rPr>
              <a:t>It is a designed to help child care employees receive  the recognition they deserve.</a:t>
            </a:r>
          </a:p>
          <a:p>
            <a:pPr eaLnBrk="1" fontAlgn="auto" hangingPunct="1">
              <a:spcBef>
                <a:spcPct val="20000"/>
              </a:spcBef>
              <a:spcAft>
                <a:spcPts val="0"/>
              </a:spcAft>
              <a:buClr>
                <a:schemeClr val="accent4"/>
              </a:buClr>
              <a:buFont typeface="Arial" pitchFamily="34" charset="0"/>
              <a:buChar char="•"/>
              <a:defRPr/>
            </a:pPr>
            <a:endParaRPr lang="en-US" sz="1100" dirty="0">
              <a:solidFill>
                <a:schemeClr val="accent4">
                  <a:lumMod val="75000"/>
                </a:schemeClr>
              </a:solidFill>
              <a:latin typeface="+mn-lt"/>
            </a:endParaRPr>
          </a:p>
          <a:p>
            <a:pPr eaLnBrk="1" fontAlgn="auto" hangingPunct="1">
              <a:spcAft>
                <a:spcPts val="0"/>
              </a:spcAft>
              <a:buClr>
                <a:schemeClr val="accent4"/>
              </a:buClr>
              <a:buFont typeface="Arial" pitchFamily="34" charset="0"/>
              <a:buChar char="•"/>
              <a:defRPr/>
            </a:pPr>
            <a:r>
              <a:rPr lang="en-US" sz="2800" dirty="0">
                <a:solidFill>
                  <a:schemeClr val="accent4">
                    <a:lumMod val="75000"/>
                  </a:schemeClr>
                </a:solidFill>
                <a:latin typeface="+mn-lt"/>
              </a:rPr>
              <a:t>Participation is voluntary and there are no fees for enrolling; </a:t>
            </a:r>
          </a:p>
          <a:p>
            <a:pPr lvl="1" eaLnBrk="1" fontAlgn="auto" hangingPunct="1">
              <a:spcAft>
                <a:spcPts val="0"/>
              </a:spcAft>
              <a:buClr>
                <a:schemeClr val="accent4"/>
              </a:buClr>
              <a:buFont typeface="Arial" pitchFamily="34" charset="0"/>
              <a:buChar char="•"/>
              <a:defRPr/>
            </a:pPr>
            <a:r>
              <a:rPr lang="en-US" sz="2800" dirty="0">
                <a:solidFill>
                  <a:schemeClr val="accent4">
                    <a:lumMod val="75000"/>
                  </a:schemeClr>
                </a:solidFill>
                <a:latin typeface="+mn-lt"/>
              </a:rPr>
              <a:t>Individuals MUST be enrolled :</a:t>
            </a:r>
          </a:p>
          <a:p>
            <a:pPr marL="1371600" lvl="2" indent="-457200" eaLnBrk="1" fontAlgn="auto" hangingPunct="1">
              <a:spcAft>
                <a:spcPts val="0"/>
              </a:spcAft>
              <a:buClr>
                <a:schemeClr val="accent4"/>
              </a:buClr>
              <a:buFont typeface="Arial" panose="020B0604020202020204" pitchFamily="34" charset="0"/>
              <a:buChar char="•"/>
              <a:defRPr/>
            </a:pPr>
            <a:r>
              <a:rPr lang="en-US" sz="2800" dirty="0">
                <a:solidFill>
                  <a:schemeClr val="accent4">
                    <a:lumMod val="75000"/>
                  </a:schemeClr>
                </a:solidFill>
                <a:latin typeface="+mn-lt"/>
              </a:rPr>
              <a:t>to be eligible for the School Readiness Tax Credit for Directors and Staff </a:t>
            </a:r>
          </a:p>
          <a:p>
            <a:pPr marL="1371600" lvl="2" indent="-457200" eaLnBrk="1" fontAlgn="auto" hangingPunct="1">
              <a:spcAft>
                <a:spcPts val="0"/>
              </a:spcAft>
              <a:buClr>
                <a:schemeClr val="accent4"/>
              </a:buClr>
              <a:buFont typeface="Arial" panose="020B0604020202020204" pitchFamily="34" charset="0"/>
              <a:buChar char="•"/>
              <a:defRPr/>
            </a:pPr>
            <a:r>
              <a:rPr lang="en-US" sz="2800" dirty="0">
                <a:solidFill>
                  <a:schemeClr val="accent4">
                    <a:lumMod val="75000"/>
                  </a:schemeClr>
                </a:solidFill>
                <a:latin typeface="+mn-lt"/>
              </a:rPr>
              <a:t>to be eligible for scholarships</a:t>
            </a:r>
          </a:p>
          <a:p>
            <a:pPr algn="ctr" eaLnBrk="1" fontAlgn="auto" hangingPunct="1">
              <a:lnSpc>
                <a:spcPct val="80000"/>
              </a:lnSpc>
              <a:spcBef>
                <a:spcPct val="20000"/>
              </a:spcBef>
              <a:spcAft>
                <a:spcPts val="0"/>
              </a:spcAft>
              <a:buClr>
                <a:schemeClr val="accent2"/>
              </a:buClr>
              <a:buFont typeface="Arial" pitchFamily="34" charset="0"/>
              <a:buNone/>
              <a:defRPr/>
            </a:pPr>
            <a:endParaRPr lang="en-US" sz="2800" dirty="0">
              <a:solidFill>
                <a:schemeClr val="tx1">
                  <a:tint val="75000"/>
                </a:schemeClr>
              </a:solidFill>
              <a:latin typeface="+mn-lt"/>
            </a:endParaRPr>
          </a:p>
          <a:p>
            <a:pPr algn="ctr" eaLnBrk="1" fontAlgn="auto" hangingPunct="1">
              <a:lnSpc>
                <a:spcPct val="80000"/>
              </a:lnSpc>
              <a:spcBef>
                <a:spcPct val="20000"/>
              </a:spcBef>
              <a:spcAft>
                <a:spcPts val="0"/>
              </a:spcAft>
              <a:buClr>
                <a:schemeClr val="accent2"/>
              </a:buClr>
              <a:defRPr/>
            </a:pPr>
            <a:endParaRPr lang="en-US" sz="2400" dirty="0">
              <a:solidFill>
                <a:schemeClr val="tx1">
                  <a:tint val="75000"/>
                </a:schemeClr>
              </a:solidFill>
              <a:latin typeface="+mn-lt"/>
            </a:endParaRPr>
          </a:p>
        </p:txBody>
      </p:sp>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5126" name="Group 6"/>
          <p:cNvGrpSpPr>
            <a:grpSpLocks/>
          </p:cNvGrpSpPr>
          <p:nvPr/>
        </p:nvGrpSpPr>
        <p:grpSpPr bwMode="auto">
          <a:xfrm>
            <a:off x="457200" y="279400"/>
            <a:ext cx="8108950" cy="914400"/>
            <a:chOff x="457200" y="381000"/>
            <a:chExt cx="8109472" cy="914400"/>
          </a:xfrm>
        </p:grpSpPr>
        <p:pic>
          <p:nvPicPr>
            <p:cNvPr id="513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itle 1"/>
          <p:cNvSpPr txBox="1">
            <a:spLocks/>
          </p:cNvSpPr>
          <p:nvPr/>
        </p:nvSpPr>
        <p:spPr>
          <a:xfrm>
            <a:off x="485775" y="1293813"/>
            <a:ext cx="5562600" cy="1139825"/>
          </a:xfrm>
          <a:prstGeom prst="rect">
            <a:avLst/>
          </a:prstGeom>
        </p:spPr>
        <p:txBody>
          <a:bodyPr anchor="ctr">
            <a:normAutofit/>
          </a:bodyPr>
          <a:lstStyle/>
          <a:p>
            <a:pPr eaLnBrk="1" fontAlgn="auto" hangingPunct="1">
              <a:spcAft>
                <a:spcPts val="0"/>
              </a:spcAft>
              <a:defRPr/>
            </a:pPr>
            <a:r>
              <a:rPr lang="en-US" sz="4000" dirty="0">
                <a:solidFill>
                  <a:schemeClr val="accent4">
                    <a:lumMod val="50000"/>
                  </a:schemeClr>
                </a:solidFill>
                <a:latin typeface="+mj-lt"/>
                <a:ea typeface="+mj-ea"/>
                <a:cs typeface="+mj-cs"/>
              </a:rPr>
              <a:t>Louisiana Pathways</a:t>
            </a:r>
          </a:p>
        </p:txBody>
      </p:sp>
      <p:grpSp>
        <p:nvGrpSpPr>
          <p:cNvPr id="5128" name="Group 9"/>
          <p:cNvGrpSpPr>
            <a:grpSpLocks/>
          </p:cNvGrpSpPr>
          <p:nvPr/>
        </p:nvGrpSpPr>
        <p:grpSpPr bwMode="auto">
          <a:xfrm>
            <a:off x="465138" y="325438"/>
            <a:ext cx="8101012" cy="847725"/>
            <a:chOff x="465221" y="325210"/>
            <a:chExt cx="8100929" cy="847170"/>
          </a:xfrm>
        </p:grpSpPr>
        <p:pic>
          <p:nvPicPr>
            <p:cNvPr id="512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20484" name="Group 6"/>
          <p:cNvGrpSpPr>
            <a:grpSpLocks/>
          </p:cNvGrpSpPr>
          <p:nvPr/>
        </p:nvGrpSpPr>
        <p:grpSpPr bwMode="auto">
          <a:xfrm>
            <a:off x="457200" y="279400"/>
            <a:ext cx="8108950" cy="914400"/>
            <a:chOff x="457200" y="381000"/>
            <a:chExt cx="8109472" cy="914400"/>
          </a:xfrm>
        </p:grpSpPr>
        <p:pic>
          <p:nvPicPr>
            <p:cNvPr id="2049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85"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48408" y="1406842"/>
            <a:ext cx="8543192" cy="4830763"/>
          </a:xfrm>
          <a:prstGeom prst="rect">
            <a:avLst/>
          </a:prstGeom>
          <a:noFill/>
          <a:ln w="9525">
            <a:noFill/>
            <a:miter lim="800000"/>
            <a:headEnd/>
            <a:tailEnd/>
          </a:ln>
        </p:spPr>
        <p:txBody>
          <a:bodyPr/>
          <a:lstStyle/>
          <a:p>
            <a:pPr marL="457200" indent="-457200">
              <a:buClr>
                <a:schemeClr val="accent4">
                  <a:lumMod val="50000"/>
                </a:schemeClr>
              </a:buClr>
              <a:buFont typeface="Arial" panose="020B0604020202020204" pitchFamily="34" charset="0"/>
              <a:buChar char="•"/>
              <a:defRPr/>
            </a:pPr>
            <a:r>
              <a:rPr lang="en-US" sz="3200" dirty="0"/>
              <a:t>More Information </a:t>
            </a:r>
            <a:r>
              <a:rPr lang="en-US" sz="3200" spc="9" dirty="0"/>
              <a:t>on Director/</a:t>
            </a:r>
            <a:r>
              <a:rPr lang="en-US" sz="3200" dirty="0"/>
              <a:t>Staff</a:t>
            </a:r>
            <a:r>
              <a:rPr lang="en-US" sz="3200" spc="-88" dirty="0"/>
              <a:t> </a:t>
            </a:r>
            <a:r>
              <a:rPr lang="en-US" sz="3200" spc="-4" dirty="0"/>
              <a:t>Credit</a:t>
            </a:r>
          </a:p>
          <a:p>
            <a:pPr marL="746327" marR="216285" lvl="1" indent="-277921">
              <a:lnSpc>
                <a:spcPct val="101499"/>
              </a:lnSpc>
              <a:spcBef>
                <a:spcPts val="1046"/>
              </a:spcBef>
              <a:buFont typeface="Arial"/>
              <a:buChar char="•"/>
              <a:tabLst>
                <a:tab pos="289688" algn="l"/>
              </a:tabLst>
            </a:pPr>
            <a:r>
              <a:rPr lang="en-US" sz="2800" spc="9" dirty="0">
                <a:solidFill>
                  <a:srgbClr val="231F20"/>
                </a:solidFill>
                <a:latin typeface="Calibri"/>
                <a:cs typeface="Calibri"/>
              </a:rPr>
              <a:t>Including </a:t>
            </a:r>
            <a:r>
              <a:rPr lang="en-US" sz="2800" spc="4" dirty="0">
                <a:solidFill>
                  <a:srgbClr val="231F20"/>
                </a:solidFill>
                <a:latin typeface="Calibri"/>
                <a:cs typeface="Calibri"/>
              </a:rPr>
              <a:t>all </a:t>
            </a:r>
            <a:r>
              <a:rPr lang="en-US" sz="2800" dirty="0">
                <a:solidFill>
                  <a:srgbClr val="231F20"/>
                </a:solidFill>
                <a:latin typeface="Calibri"/>
                <a:cs typeface="Calibri"/>
              </a:rPr>
              <a:t>centers (even Unsatisfactory) </a:t>
            </a:r>
            <a:r>
              <a:rPr lang="en-US" sz="2800" spc="13" dirty="0">
                <a:solidFill>
                  <a:srgbClr val="231F20"/>
                </a:solidFill>
                <a:latin typeface="Calibri"/>
                <a:cs typeface="Calibri"/>
              </a:rPr>
              <a:t>and </a:t>
            </a:r>
            <a:r>
              <a:rPr lang="en-US" sz="2800" spc="4" dirty="0">
                <a:solidFill>
                  <a:srgbClr val="231F20"/>
                </a:solidFill>
                <a:latin typeface="Calibri"/>
                <a:cs typeface="Calibri"/>
              </a:rPr>
              <a:t>removing  </a:t>
            </a:r>
            <a:r>
              <a:rPr lang="en-US" sz="2800" spc="9" dirty="0">
                <a:solidFill>
                  <a:srgbClr val="231F20"/>
                </a:solidFill>
                <a:latin typeface="Calibri"/>
                <a:cs typeface="Calibri"/>
              </a:rPr>
              <a:t>the </a:t>
            </a:r>
            <a:r>
              <a:rPr lang="en-US" sz="2800" dirty="0">
                <a:solidFill>
                  <a:srgbClr val="231F20"/>
                </a:solidFill>
                <a:latin typeface="Calibri"/>
                <a:cs typeface="Calibri"/>
              </a:rPr>
              <a:t>professional activity </a:t>
            </a:r>
            <a:r>
              <a:rPr lang="en-US" sz="2800" spc="4" dirty="0">
                <a:solidFill>
                  <a:srgbClr val="231F20"/>
                </a:solidFill>
                <a:latin typeface="Calibri"/>
                <a:cs typeface="Calibri"/>
              </a:rPr>
              <a:t>requirement for teachers will ensure that all </a:t>
            </a:r>
            <a:r>
              <a:rPr lang="en-US" sz="2800" dirty="0">
                <a:solidFill>
                  <a:srgbClr val="231F20"/>
                </a:solidFill>
                <a:latin typeface="Calibri"/>
                <a:cs typeface="Calibri"/>
              </a:rPr>
              <a:t>teachers </a:t>
            </a:r>
            <a:r>
              <a:rPr lang="en-US" sz="2800" spc="9" dirty="0">
                <a:solidFill>
                  <a:srgbClr val="231F20"/>
                </a:solidFill>
                <a:latin typeface="Calibri"/>
                <a:cs typeface="Calibri"/>
              </a:rPr>
              <a:t>with an </a:t>
            </a:r>
            <a:r>
              <a:rPr lang="en-US" sz="2800" spc="4" dirty="0">
                <a:solidFill>
                  <a:srgbClr val="231F20"/>
                </a:solidFill>
                <a:latin typeface="Calibri"/>
                <a:cs typeface="Calibri"/>
              </a:rPr>
              <a:t>ancillary </a:t>
            </a:r>
            <a:r>
              <a:rPr lang="en-US" sz="2800" dirty="0">
                <a:solidFill>
                  <a:srgbClr val="231F20"/>
                </a:solidFill>
                <a:latin typeface="Calibri"/>
                <a:cs typeface="Calibri"/>
              </a:rPr>
              <a:t>certificate </a:t>
            </a:r>
            <a:r>
              <a:rPr lang="en-US" sz="2800" spc="13" dirty="0">
                <a:solidFill>
                  <a:srgbClr val="231F20"/>
                </a:solidFill>
                <a:latin typeface="Calibri"/>
                <a:cs typeface="Calibri"/>
              </a:rPr>
              <a:t>who </a:t>
            </a:r>
            <a:r>
              <a:rPr lang="en-US" sz="2800" spc="4" dirty="0">
                <a:solidFill>
                  <a:srgbClr val="231F20"/>
                </a:solidFill>
                <a:latin typeface="Calibri"/>
                <a:cs typeface="Calibri"/>
              </a:rPr>
              <a:t>work full </a:t>
            </a:r>
            <a:r>
              <a:rPr lang="en-US" sz="2800" spc="9" dirty="0">
                <a:solidFill>
                  <a:srgbClr val="231F20"/>
                </a:solidFill>
                <a:latin typeface="Calibri"/>
                <a:cs typeface="Calibri"/>
              </a:rPr>
              <a:t>time </a:t>
            </a:r>
            <a:r>
              <a:rPr lang="en-US" sz="2800" spc="4" dirty="0">
                <a:solidFill>
                  <a:srgbClr val="231F20"/>
                </a:solidFill>
                <a:latin typeface="Calibri"/>
                <a:cs typeface="Calibri"/>
              </a:rPr>
              <a:t>in </a:t>
            </a:r>
            <a:r>
              <a:rPr lang="en-US" sz="2800" spc="9" dirty="0">
                <a:solidFill>
                  <a:srgbClr val="231F20"/>
                </a:solidFill>
                <a:latin typeface="Calibri"/>
                <a:cs typeface="Calibri"/>
              </a:rPr>
              <a:t>a </a:t>
            </a:r>
            <a:r>
              <a:rPr lang="en-US" sz="2800" spc="-13" dirty="0">
                <a:solidFill>
                  <a:srgbClr val="231F20"/>
                </a:solidFill>
                <a:latin typeface="Calibri"/>
                <a:cs typeface="Calibri"/>
              </a:rPr>
              <a:t>Type </a:t>
            </a:r>
            <a:r>
              <a:rPr lang="en-US" sz="2800" dirty="0">
                <a:solidFill>
                  <a:srgbClr val="231F20"/>
                </a:solidFill>
                <a:latin typeface="Calibri"/>
                <a:cs typeface="Calibri"/>
              </a:rPr>
              <a:t>III </a:t>
            </a:r>
            <a:r>
              <a:rPr lang="en-US" sz="2800" spc="4" dirty="0">
                <a:solidFill>
                  <a:srgbClr val="231F20"/>
                </a:solidFill>
                <a:latin typeface="Calibri"/>
                <a:cs typeface="Calibri"/>
              </a:rPr>
              <a:t>center can receive </a:t>
            </a:r>
            <a:r>
              <a:rPr lang="en-US" sz="2800" spc="9" dirty="0">
                <a:solidFill>
                  <a:srgbClr val="231F20"/>
                </a:solidFill>
                <a:latin typeface="Calibri"/>
                <a:cs typeface="Calibri"/>
              </a:rPr>
              <a:t>the </a:t>
            </a:r>
            <a:r>
              <a:rPr lang="en-US" sz="2800" spc="4" dirty="0">
                <a:solidFill>
                  <a:srgbClr val="231F20"/>
                </a:solidFill>
                <a:latin typeface="Calibri"/>
                <a:cs typeface="Calibri"/>
              </a:rPr>
              <a:t>credit, </a:t>
            </a:r>
            <a:r>
              <a:rPr lang="en-US" sz="2800" spc="9" dirty="0">
                <a:solidFill>
                  <a:srgbClr val="231F20"/>
                </a:solidFill>
                <a:latin typeface="Calibri"/>
                <a:cs typeface="Calibri"/>
              </a:rPr>
              <a:t>making </a:t>
            </a:r>
            <a:r>
              <a:rPr lang="en-US" sz="2800" dirty="0">
                <a:solidFill>
                  <a:srgbClr val="231F20"/>
                </a:solidFill>
                <a:latin typeface="Calibri"/>
                <a:cs typeface="Calibri"/>
              </a:rPr>
              <a:t>it </a:t>
            </a:r>
            <a:r>
              <a:rPr lang="en-US" sz="2800" spc="9" dirty="0">
                <a:solidFill>
                  <a:srgbClr val="231F20"/>
                </a:solidFill>
                <a:latin typeface="Calibri"/>
                <a:cs typeface="Calibri"/>
              </a:rPr>
              <a:t>easier </a:t>
            </a:r>
            <a:r>
              <a:rPr lang="en-US" sz="2800" dirty="0">
                <a:solidFill>
                  <a:srgbClr val="231F20"/>
                </a:solidFill>
                <a:latin typeface="Calibri"/>
                <a:cs typeface="Calibri"/>
              </a:rPr>
              <a:t>to hire </a:t>
            </a:r>
            <a:r>
              <a:rPr lang="en-US" sz="2800" spc="13" dirty="0">
                <a:solidFill>
                  <a:srgbClr val="231F20"/>
                </a:solidFill>
                <a:latin typeface="Calibri"/>
                <a:cs typeface="Calibri"/>
              </a:rPr>
              <a:t>and </a:t>
            </a:r>
            <a:r>
              <a:rPr lang="en-US" sz="2800" spc="-4" dirty="0">
                <a:solidFill>
                  <a:srgbClr val="231F20"/>
                </a:solidFill>
                <a:latin typeface="Calibri"/>
                <a:cs typeface="Calibri"/>
              </a:rPr>
              <a:t>retain </a:t>
            </a:r>
            <a:r>
              <a:rPr lang="en-US" sz="2800" spc="4" dirty="0">
                <a:solidFill>
                  <a:srgbClr val="231F20"/>
                </a:solidFill>
                <a:latin typeface="Calibri"/>
                <a:cs typeface="Calibri"/>
              </a:rPr>
              <a:t>qualified</a:t>
            </a:r>
            <a:r>
              <a:rPr lang="en-US" sz="2800" spc="79" dirty="0">
                <a:solidFill>
                  <a:srgbClr val="231F20"/>
                </a:solidFill>
                <a:latin typeface="Calibri"/>
                <a:cs typeface="Calibri"/>
              </a:rPr>
              <a:t> </a:t>
            </a:r>
            <a:r>
              <a:rPr lang="en-US" sz="2800" dirty="0">
                <a:solidFill>
                  <a:srgbClr val="231F20"/>
                </a:solidFill>
                <a:latin typeface="Calibri"/>
                <a:cs typeface="Calibri"/>
              </a:rPr>
              <a:t>teachers.</a:t>
            </a:r>
            <a:endParaRPr lang="en-US" sz="2800" dirty="0">
              <a:latin typeface="Calibri"/>
              <a:cs typeface="Calibri"/>
            </a:endParaRPr>
          </a:p>
          <a:p>
            <a:pPr lvl="1">
              <a:buClr>
                <a:schemeClr val="accent4">
                  <a:lumMod val="50000"/>
                </a:schemeClr>
              </a:buClr>
              <a:defRPr/>
            </a:pPr>
            <a:endParaRPr lang="en-US" sz="2800" dirty="0">
              <a:solidFill>
                <a:schemeClr val="accent4">
                  <a:lumMod val="75000"/>
                </a:schemeClr>
              </a:solidFill>
              <a:latin typeface="+mj-lt"/>
            </a:endParaRPr>
          </a:p>
        </p:txBody>
      </p:sp>
      <p:grpSp>
        <p:nvGrpSpPr>
          <p:cNvPr id="20487" name="Group 8"/>
          <p:cNvGrpSpPr>
            <a:grpSpLocks/>
          </p:cNvGrpSpPr>
          <p:nvPr/>
        </p:nvGrpSpPr>
        <p:grpSpPr bwMode="auto">
          <a:xfrm>
            <a:off x="465138" y="325438"/>
            <a:ext cx="8101012" cy="847725"/>
            <a:chOff x="465221" y="325210"/>
            <a:chExt cx="8100929" cy="847170"/>
          </a:xfrm>
        </p:grpSpPr>
        <p:pic>
          <p:nvPicPr>
            <p:cNvPr id="2048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33793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20484" name="Group 6"/>
          <p:cNvGrpSpPr>
            <a:grpSpLocks/>
          </p:cNvGrpSpPr>
          <p:nvPr/>
        </p:nvGrpSpPr>
        <p:grpSpPr bwMode="auto">
          <a:xfrm>
            <a:off x="457200" y="279400"/>
            <a:ext cx="8108950" cy="914400"/>
            <a:chOff x="457200" y="381000"/>
            <a:chExt cx="8109472" cy="914400"/>
          </a:xfrm>
        </p:grpSpPr>
        <p:pic>
          <p:nvPicPr>
            <p:cNvPr id="2049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85"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48408" y="1406842"/>
            <a:ext cx="8543192" cy="4830763"/>
          </a:xfrm>
          <a:prstGeom prst="rect">
            <a:avLst/>
          </a:prstGeom>
          <a:noFill/>
          <a:ln w="9525">
            <a:noFill/>
            <a:miter lim="800000"/>
            <a:headEnd/>
            <a:tailEnd/>
          </a:ln>
        </p:spPr>
        <p:txBody>
          <a:bodyPr/>
          <a:lstStyle/>
          <a:p>
            <a:pPr>
              <a:buClr>
                <a:schemeClr val="accent4">
                  <a:lumMod val="50000"/>
                </a:schemeClr>
              </a:buClr>
              <a:defRPr/>
            </a:pPr>
            <a:r>
              <a:rPr lang="en-US" sz="3200" dirty="0"/>
              <a:t>Cover letter:</a:t>
            </a:r>
          </a:p>
          <a:p>
            <a:pPr>
              <a:buClr>
                <a:schemeClr val="accent4">
                  <a:lumMod val="50000"/>
                </a:schemeClr>
              </a:buClr>
              <a:defRPr/>
            </a:pPr>
            <a:endParaRPr lang="en-US" sz="2800" dirty="0">
              <a:latin typeface="Calibri"/>
              <a:cs typeface="Calibri"/>
              <a:hlinkClick r:id="rId5"/>
            </a:endParaRPr>
          </a:p>
          <a:p>
            <a:pPr marL="457200" indent="-457200">
              <a:buClr>
                <a:schemeClr val="accent4">
                  <a:lumMod val="50000"/>
                </a:schemeClr>
              </a:buClr>
              <a:buFont typeface="Arial" panose="020B0604020202020204" pitchFamily="34" charset="0"/>
              <a:buChar char="•"/>
              <a:defRPr/>
            </a:pPr>
            <a:endParaRPr lang="en-US" sz="2800" dirty="0">
              <a:latin typeface="Calibri"/>
              <a:cs typeface="Calibri"/>
            </a:endParaRPr>
          </a:p>
          <a:p>
            <a:pPr lvl="1">
              <a:buClr>
                <a:schemeClr val="accent4">
                  <a:lumMod val="50000"/>
                </a:schemeClr>
              </a:buClr>
              <a:defRPr/>
            </a:pPr>
            <a:endParaRPr lang="en-US" sz="2800" dirty="0">
              <a:solidFill>
                <a:schemeClr val="accent4">
                  <a:lumMod val="75000"/>
                </a:schemeClr>
              </a:solidFill>
              <a:latin typeface="+mj-lt"/>
            </a:endParaRPr>
          </a:p>
        </p:txBody>
      </p:sp>
      <p:grpSp>
        <p:nvGrpSpPr>
          <p:cNvPr id="20487" name="Group 8"/>
          <p:cNvGrpSpPr>
            <a:grpSpLocks/>
          </p:cNvGrpSpPr>
          <p:nvPr/>
        </p:nvGrpSpPr>
        <p:grpSpPr bwMode="auto">
          <a:xfrm>
            <a:off x="465138" y="325438"/>
            <a:ext cx="8101012" cy="847725"/>
            <a:chOff x="465221" y="325210"/>
            <a:chExt cx="8100929" cy="847170"/>
          </a:xfrm>
        </p:grpSpPr>
        <p:pic>
          <p:nvPicPr>
            <p:cNvPr id="2048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2" name="Object 1">
            <a:extLst>
              <a:ext uri="{FF2B5EF4-FFF2-40B4-BE49-F238E27FC236}">
                <a16:creationId xmlns:a16="http://schemas.microsoft.com/office/drawing/2014/main" id="{17606ED2-F97A-4C5B-A36C-46D71B8CFF5A}"/>
              </a:ext>
            </a:extLst>
          </p:cNvPr>
          <p:cNvGraphicFramePr>
            <a:graphicFrameLocks noChangeAspect="1"/>
          </p:cNvGraphicFramePr>
          <p:nvPr>
            <p:extLst>
              <p:ext uri="{D42A27DB-BD31-4B8C-83A1-F6EECF244321}">
                <p14:modId xmlns:p14="http://schemas.microsoft.com/office/powerpoint/2010/main" val="356983713"/>
              </p:ext>
            </p:extLst>
          </p:nvPr>
        </p:nvGraphicFramePr>
        <p:xfrm>
          <a:off x="2806478" y="1195314"/>
          <a:ext cx="4376480" cy="5664200"/>
        </p:xfrm>
        <a:graphic>
          <a:graphicData uri="http://schemas.openxmlformats.org/presentationml/2006/ole">
            <mc:AlternateContent xmlns:mc="http://schemas.openxmlformats.org/markup-compatibility/2006">
              <mc:Choice xmlns:v="urn:schemas-microsoft-com:vml" Requires="v">
                <p:oleObj name="Acrobat Document" r:id="rId7" imgW="5829210" imgH="7543561" progId="Acrobat.Document.DC">
                  <p:embed/>
                </p:oleObj>
              </mc:Choice>
              <mc:Fallback>
                <p:oleObj name="Acrobat Document" r:id="rId7" imgW="5829210" imgH="7543561" progId="Acrobat.Document.DC">
                  <p:embed/>
                  <p:pic>
                    <p:nvPicPr>
                      <p:cNvPr id="0" name=""/>
                      <p:cNvPicPr/>
                      <p:nvPr/>
                    </p:nvPicPr>
                    <p:blipFill>
                      <a:blip r:embed="rId8"/>
                      <a:stretch>
                        <a:fillRect/>
                      </a:stretch>
                    </p:blipFill>
                    <p:spPr>
                      <a:xfrm>
                        <a:off x="2806478" y="1195314"/>
                        <a:ext cx="4376480" cy="56642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896137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20484" name="Group 6"/>
          <p:cNvGrpSpPr>
            <a:grpSpLocks/>
          </p:cNvGrpSpPr>
          <p:nvPr/>
        </p:nvGrpSpPr>
        <p:grpSpPr bwMode="auto">
          <a:xfrm>
            <a:off x="457200" y="279400"/>
            <a:ext cx="8108950" cy="914400"/>
            <a:chOff x="457200" y="381000"/>
            <a:chExt cx="8109472" cy="914400"/>
          </a:xfrm>
        </p:grpSpPr>
        <p:pic>
          <p:nvPicPr>
            <p:cNvPr id="2049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85"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48408" y="1406842"/>
            <a:ext cx="8543192" cy="4830763"/>
          </a:xfrm>
          <a:prstGeom prst="rect">
            <a:avLst/>
          </a:prstGeom>
          <a:noFill/>
          <a:ln w="9525">
            <a:noFill/>
            <a:miter lim="800000"/>
            <a:headEnd/>
            <a:tailEnd/>
          </a:ln>
        </p:spPr>
        <p:txBody>
          <a:bodyPr/>
          <a:lstStyle/>
          <a:p>
            <a:pPr>
              <a:buClr>
                <a:schemeClr val="accent4">
                  <a:lumMod val="50000"/>
                </a:schemeClr>
              </a:buClr>
              <a:defRPr/>
            </a:pPr>
            <a:r>
              <a:rPr lang="en-US" sz="3200" dirty="0"/>
              <a:t>Instructions:</a:t>
            </a:r>
          </a:p>
          <a:p>
            <a:pPr>
              <a:buClr>
                <a:schemeClr val="accent4">
                  <a:lumMod val="50000"/>
                </a:schemeClr>
              </a:buClr>
              <a:defRPr/>
            </a:pPr>
            <a:endParaRPr lang="en-US" sz="2800" dirty="0">
              <a:latin typeface="Calibri"/>
              <a:cs typeface="Calibri"/>
              <a:hlinkClick r:id="rId5"/>
            </a:endParaRPr>
          </a:p>
          <a:p>
            <a:pPr marL="457200" indent="-457200">
              <a:buClr>
                <a:schemeClr val="accent4">
                  <a:lumMod val="50000"/>
                </a:schemeClr>
              </a:buClr>
              <a:buFont typeface="Arial" panose="020B0604020202020204" pitchFamily="34" charset="0"/>
              <a:buChar char="•"/>
              <a:defRPr/>
            </a:pPr>
            <a:endParaRPr lang="en-US" sz="2800" dirty="0">
              <a:latin typeface="Calibri"/>
              <a:cs typeface="Calibri"/>
            </a:endParaRPr>
          </a:p>
          <a:p>
            <a:pPr lvl="1">
              <a:buClr>
                <a:schemeClr val="accent4">
                  <a:lumMod val="50000"/>
                </a:schemeClr>
              </a:buClr>
              <a:defRPr/>
            </a:pPr>
            <a:endParaRPr lang="en-US" sz="2800" dirty="0">
              <a:solidFill>
                <a:schemeClr val="accent4">
                  <a:lumMod val="75000"/>
                </a:schemeClr>
              </a:solidFill>
              <a:latin typeface="+mj-lt"/>
            </a:endParaRPr>
          </a:p>
        </p:txBody>
      </p:sp>
      <p:grpSp>
        <p:nvGrpSpPr>
          <p:cNvPr id="20487" name="Group 8"/>
          <p:cNvGrpSpPr>
            <a:grpSpLocks/>
          </p:cNvGrpSpPr>
          <p:nvPr/>
        </p:nvGrpSpPr>
        <p:grpSpPr bwMode="auto">
          <a:xfrm>
            <a:off x="465138" y="325438"/>
            <a:ext cx="8101012" cy="847725"/>
            <a:chOff x="465221" y="325210"/>
            <a:chExt cx="8100929" cy="847170"/>
          </a:xfrm>
        </p:grpSpPr>
        <p:pic>
          <p:nvPicPr>
            <p:cNvPr id="2048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 name="Object 2">
            <a:extLst>
              <a:ext uri="{FF2B5EF4-FFF2-40B4-BE49-F238E27FC236}">
                <a16:creationId xmlns:a16="http://schemas.microsoft.com/office/drawing/2014/main" id="{F4F2C083-9E2E-4B02-B339-1F38DCA29C53}"/>
              </a:ext>
            </a:extLst>
          </p:cNvPr>
          <p:cNvGraphicFramePr>
            <a:graphicFrameLocks noChangeAspect="1"/>
          </p:cNvGraphicFramePr>
          <p:nvPr>
            <p:extLst>
              <p:ext uri="{D42A27DB-BD31-4B8C-83A1-F6EECF244321}">
                <p14:modId xmlns:p14="http://schemas.microsoft.com/office/powerpoint/2010/main" val="3691444325"/>
              </p:ext>
            </p:extLst>
          </p:nvPr>
        </p:nvGraphicFramePr>
        <p:xfrm>
          <a:off x="2962152" y="1239838"/>
          <a:ext cx="4330823" cy="5605109"/>
        </p:xfrm>
        <a:graphic>
          <a:graphicData uri="http://schemas.openxmlformats.org/presentationml/2006/ole">
            <mc:AlternateContent xmlns:mc="http://schemas.openxmlformats.org/markup-compatibility/2006">
              <mc:Choice xmlns:v="urn:schemas-microsoft-com:vml" Requires="v">
                <p:oleObj name="Acrobat Document" r:id="rId7" imgW="5829210" imgH="7543561" progId="Acrobat.Document.DC">
                  <p:embed/>
                </p:oleObj>
              </mc:Choice>
              <mc:Fallback>
                <p:oleObj name="Acrobat Document" r:id="rId7" imgW="5829210" imgH="7543561" progId="Acrobat.Document.DC">
                  <p:embed/>
                  <p:pic>
                    <p:nvPicPr>
                      <p:cNvPr id="0" name=""/>
                      <p:cNvPicPr/>
                      <p:nvPr/>
                    </p:nvPicPr>
                    <p:blipFill>
                      <a:blip r:embed="rId8"/>
                      <a:stretch>
                        <a:fillRect/>
                      </a:stretch>
                    </p:blipFill>
                    <p:spPr>
                      <a:xfrm>
                        <a:off x="2962152" y="1239838"/>
                        <a:ext cx="4330823" cy="5605109"/>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133002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20484" name="Group 6"/>
          <p:cNvGrpSpPr>
            <a:grpSpLocks/>
          </p:cNvGrpSpPr>
          <p:nvPr/>
        </p:nvGrpSpPr>
        <p:grpSpPr bwMode="auto">
          <a:xfrm>
            <a:off x="457200" y="279400"/>
            <a:ext cx="8108950" cy="914400"/>
            <a:chOff x="457200" y="381000"/>
            <a:chExt cx="8109472" cy="914400"/>
          </a:xfrm>
        </p:grpSpPr>
        <p:pic>
          <p:nvPicPr>
            <p:cNvPr id="2049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85"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48408" y="1406842"/>
            <a:ext cx="8543192" cy="4830763"/>
          </a:xfrm>
          <a:prstGeom prst="rect">
            <a:avLst/>
          </a:prstGeom>
          <a:noFill/>
          <a:ln w="9525">
            <a:noFill/>
            <a:miter lim="800000"/>
            <a:headEnd/>
            <a:tailEnd/>
          </a:ln>
        </p:spPr>
        <p:txBody>
          <a:bodyPr/>
          <a:lstStyle/>
          <a:p>
            <a:pPr>
              <a:buClr>
                <a:schemeClr val="accent4">
                  <a:lumMod val="50000"/>
                </a:schemeClr>
              </a:buClr>
              <a:defRPr/>
            </a:pPr>
            <a:r>
              <a:rPr lang="en-US" sz="3200" dirty="0"/>
              <a:t>Sample tax </a:t>
            </a:r>
          </a:p>
          <a:p>
            <a:pPr>
              <a:buClr>
                <a:schemeClr val="accent4">
                  <a:lumMod val="50000"/>
                </a:schemeClr>
              </a:buClr>
              <a:defRPr/>
            </a:pPr>
            <a:r>
              <a:rPr lang="en-US" sz="3200" dirty="0"/>
              <a:t>credit form:</a:t>
            </a:r>
          </a:p>
          <a:p>
            <a:pPr>
              <a:buClr>
                <a:schemeClr val="accent4">
                  <a:lumMod val="50000"/>
                </a:schemeClr>
              </a:buClr>
              <a:defRPr/>
            </a:pPr>
            <a:endParaRPr lang="en-US" sz="2800" dirty="0">
              <a:latin typeface="Calibri"/>
              <a:cs typeface="Calibri"/>
              <a:hlinkClick r:id="rId5"/>
            </a:endParaRPr>
          </a:p>
          <a:p>
            <a:pPr marL="457200" indent="-457200">
              <a:buClr>
                <a:schemeClr val="accent4">
                  <a:lumMod val="50000"/>
                </a:schemeClr>
              </a:buClr>
              <a:buFont typeface="Arial" panose="020B0604020202020204" pitchFamily="34" charset="0"/>
              <a:buChar char="•"/>
              <a:defRPr/>
            </a:pPr>
            <a:endParaRPr lang="en-US" sz="2800" dirty="0">
              <a:latin typeface="Calibri"/>
              <a:cs typeface="Calibri"/>
            </a:endParaRPr>
          </a:p>
          <a:p>
            <a:pPr lvl="1">
              <a:buClr>
                <a:schemeClr val="accent4">
                  <a:lumMod val="50000"/>
                </a:schemeClr>
              </a:buClr>
              <a:defRPr/>
            </a:pPr>
            <a:endParaRPr lang="en-US" sz="2800" dirty="0">
              <a:solidFill>
                <a:schemeClr val="accent4">
                  <a:lumMod val="75000"/>
                </a:schemeClr>
              </a:solidFill>
              <a:latin typeface="+mj-lt"/>
            </a:endParaRPr>
          </a:p>
        </p:txBody>
      </p:sp>
      <p:grpSp>
        <p:nvGrpSpPr>
          <p:cNvPr id="20487" name="Group 8"/>
          <p:cNvGrpSpPr>
            <a:grpSpLocks/>
          </p:cNvGrpSpPr>
          <p:nvPr/>
        </p:nvGrpSpPr>
        <p:grpSpPr bwMode="auto">
          <a:xfrm>
            <a:off x="465138" y="325438"/>
            <a:ext cx="8101012" cy="847725"/>
            <a:chOff x="465221" y="325210"/>
            <a:chExt cx="8100929" cy="847170"/>
          </a:xfrm>
        </p:grpSpPr>
        <p:pic>
          <p:nvPicPr>
            <p:cNvPr id="2048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2" name="Object 1">
            <a:extLst>
              <a:ext uri="{FF2B5EF4-FFF2-40B4-BE49-F238E27FC236}">
                <a16:creationId xmlns:a16="http://schemas.microsoft.com/office/drawing/2014/main" id="{ED63C397-6F8D-4D25-9767-7BB9DFCC02E1}"/>
              </a:ext>
            </a:extLst>
          </p:cNvPr>
          <p:cNvGraphicFramePr>
            <a:graphicFrameLocks noChangeAspect="1"/>
          </p:cNvGraphicFramePr>
          <p:nvPr>
            <p:extLst>
              <p:ext uri="{D42A27DB-BD31-4B8C-83A1-F6EECF244321}">
                <p14:modId xmlns:p14="http://schemas.microsoft.com/office/powerpoint/2010/main" val="2757326178"/>
              </p:ext>
            </p:extLst>
          </p:nvPr>
        </p:nvGraphicFramePr>
        <p:xfrm>
          <a:off x="2757074" y="1161583"/>
          <a:ext cx="4386510" cy="5677182"/>
        </p:xfrm>
        <a:graphic>
          <a:graphicData uri="http://schemas.openxmlformats.org/presentationml/2006/ole">
            <mc:AlternateContent xmlns:mc="http://schemas.openxmlformats.org/markup-compatibility/2006">
              <mc:Choice xmlns:v="urn:schemas-microsoft-com:vml" Requires="v">
                <p:oleObj name="Acrobat Document" r:id="rId7" imgW="5829480" imgH="7543800" progId="Acrobat.Document.DC">
                  <p:embed/>
                </p:oleObj>
              </mc:Choice>
              <mc:Fallback>
                <p:oleObj name="Acrobat Document" r:id="rId7" imgW="5829480" imgH="7543800" progId="Acrobat.Document.DC">
                  <p:embed/>
                  <p:pic>
                    <p:nvPicPr>
                      <p:cNvPr id="0" name=""/>
                      <p:cNvPicPr/>
                      <p:nvPr/>
                    </p:nvPicPr>
                    <p:blipFill>
                      <a:blip r:embed="rId8"/>
                      <a:stretch>
                        <a:fillRect/>
                      </a:stretch>
                    </p:blipFill>
                    <p:spPr>
                      <a:xfrm>
                        <a:off x="2757074" y="1161583"/>
                        <a:ext cx="4386510" cy="5677182"/>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4196456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20484" name="Group 6"/>
          <p:cNvGrpSpPr>
            <a:grpSpLocks/>
          </p:cNvGrpSpPr>
          <p:nvPr/>
        </p:nvGrpSpPr>
        <p:grpSpPr bwMode="auto">
          <a:xfrm>
            <a:off x="457200" y="279400"/>
            <a:ext cx="8108950" cy="914400"/>
            <a:chOff x="457200" y="381000"/>
            <a:chExt cx="8109472" cy="914400"/>
          </a:xfrm>
        </p:grpSpPr>
        <p:pic>
          <p:nvPicPr>
            <p:cNvPr id="2049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85"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48408" y="1406842"/>
            <a:ext cx="8543192" cy="4830763"/>
          </a:xfrm>
          <a:prstGeom prst="rect">
            <a:avLst/>
          </a:prstGeom>
          <a:noFill/>
          <a:ln w="9525">
            <a:noFill/>
            <a:miter lim="800000"/>
            <a:headEnd/>
            <a:tailEnd/>
          </a:ln>
        </p:spPr>
        <p:txBody>
          <a:bodyPr/>
          <a:lstStyle/>
          <a:p>
            <a:pPr>
              <a:buClr>
                <a:schemeClr val="accent4">
                  <a:lumMod val="50000"/>
                </a:schemeClr>
              </a:buClr>
              <a:defRPr/>
            </a:pPr>
            <a:r>
              <a:rPr lang="en-US" sz="3200" dirty="0"/>
              <a:t>How to find your center’s star rating for tax credits:</a:t>
            </a:r>
          </a:p>
          <a:p>
            <a:pPr>
              <a:buClr>
                <a:schemeClr val="accent4">
                  <a:lumMod val="50000"/>
                </a:schemeClr>
              </a:buClr>
              <a:defRPr/>
            </a:pPr>
            <a:endParaRPr lang="en-US" sz="2800" dirty="0">
              <a:latin typeface="Calibri"/>
              <a:cs typeface="Calibri"/>
              <a:hlinkClick r:id="rId5"/>
            </a:endParaRPr>
          </a:p>
          <a:p>
            <a:pPr>
              <a:buClr>
                <a:schemeClr val="accent4">
                  <a:lumMod val="50000"/>
                </a:schemeClr>
              </a:buClr>
              <a:defRPr/>
            </a:pPr>
            <a:r>
              <a:rPr lang="en-US" sz="2800" dirty="0">
                <a:latin typeface="Calibri"/>
                <a:cs typeface="Calibri"/>
                <a:hlinkClick r:id="rId5"/>
              </a:rPr>
              <a:t>https://www.louisianabelieves.com/resources/library/child-care-provider-resources</a:t>
            </a:r>
            <a:endParaRPr lang="en-US" sz="3200" dirty="0">
              <a:latin typeface="Calibri"/>
              <a:cs typeface="Calibri"/>
            </a:endParaRPr>
          </a:p>
          <a:p>
            <a:pPr marL="457200" indent="-457200">
              <a:buClr>
                <a:schemeClr val="accent4">
                  <a:lumMod val="50000"/>
                </a:schemeClr>
              </a:buClr>
              <a:buFont typeface="Arial" panose="020B0604020202020204" pitchFamily="34" charset="0"/>
              <a:buChar char="•"/>
              <a:defRPr/>
            </a:pPr>
            <a:endParaRPr lang="en-US" sz="2800" dirty="0">
              <a:latin typeface="Calibri"/>
              <a:cs typeface="Calibri"/>
            </a:endParaRPr>
          </a:p>
          <a:p>
            <a:pPr lvl="1">
              <a:buClr>
                <a:schemeClr val="accent4">
                  <a:lumMod val="50000"/>
                </a:schemeClr>
              </a:buClr>
              <a:defRPr/>
            </a:pPr>
            <a:endParaRPr lang="en-US" sz="2800" dirty="0">
              <a:solidFill>
                <a:schemeClr val="accent4">
                  <a:lumMod val="75000"/>
                </a:schemeClr>
              </a:solidFill>
              <a:latin typeface="+mj-lt"/>
            </a:endParaRPr>
          </a:p>
        </p:txBody>
      </p:sp>
      <p:grpSp>
        <p:nvGrpSpPr>
          <p:cNvPr id="20487" name="Group 8"/>
          <p:cNvGrpSpPr>
            <a:grpSpLocks/>
          </p:cNvGrpSpPr>
          <p:nvPr/>
        </p:nvGrpSpPr>
        <p:grpSpPr bwMode="auto">
          <a:xfrm>
            <a:off x="465138" y="325438"/>
            <a:ext cx="8101012" cy="847725"/>
            <a:chOff x="465221" y="325210"/>
            <a:chExt cx="8100929" cy="847170"/>
          </a:xfrm>
        </p:grpSpPr>
        <p:pic>
          <p:nvPicPr>
            <p:cNvPr id="2048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2525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20484" name="Group 6"/>
          <p:cNvGrpSpPr>
            <a:grpSpLocks/>
          </p:cNvGrpSpPr>
          <p:nvPr/>
        </p:nvGrpSpPr>
        <p:grpSpPr bwMode="auto">
          <a:xfrm>
            <a:off x="457200" y="279400"/>
            <a:ext cx="8108950" cy="914400"/>
            <a:chOff x="457200" y="381000"/>
            <a:chExt cx="8109472" cy="914400"/>
          </a:xfrm>
        </p:grpSpPr>
        <p:pic>
          <p:nvPicPr>
            <p:cNvPr id="2049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85"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48408" y="1406842"/>
            <a:ext cx="8543192" cy="4830763"/>
          </a:xfrm>
          <a:prstGeom prst="rect">
            <a:avLst/>
          </a:prstGeom>
          <a:noFill/>
          <a:ln w="9525">
            <a:noFill/>
            <a:miter lim="800000"/>
            <a:headEnd/>
            <a:tailEnd/>
          </a:ln>
        </p:spPr>
        <p:txBody>
          <a:bodyPr/>
          <a:lstStyle/>
          <a:p>
            <a:pPr>
              <a:buClr>
                <a:schemeClr val="accent4">
                  <a:lumMod val="50000"/>
                </a:schemeClr>
              </a:buClr>
              <a:defRPr/>
            </a:pPr>
            <a:r>
              <a:rPr lang="en-US" sz="3200" dirty="0"/>
              <a:t>Director’s Reports:</a:t>
            </a:r>
          </a:p>
          <a:p>
            <a:pPr>
              <a:buClr>
                <a:schemeClr val="accent4">
                  <a:lumMod val="50000"/>
                </a:schemeClr>
              </a:buClr>
              <a:defRPr/>
            </a:pPr>
            <a:endParaRPr lang="en-US" sz="2800" dirty="0">
              <a:latin typeface="Calibri"/>
              <a:cs typeface="Calibri"/>
              <a:hlinkClick r:id="rId5"/>
            </a:endParaRPr>
          </a:p>
          <a:p>
            <a:pPr>
              <a:buClr>
                <a:schemeClr val="accent4">
                  <a:lumMod val="50000"/>
                </a:schemeClr>
              </a:buClr>
              <a:defRPr/>
            </a:pPr>
            <a:r>
              <a:rPr lang="en-US" sz="2800" dirty="0">
                <a:latin typeface="Calibri"/>
                <a:cs typeface="Calibri"/>
              </a:rPr>
              <a:t>Email invitations were sent out to directors on file with licensing.</a:t>
            </a:r>
          </a:p>
          <a:p>
            <a:pPr>
              <a:buClr>
                <a:schemeClr val="accent4">
                  <a:lumMod val="50000"/>
                </a:schemeClr>
              </a:buClr>
              <a:defRPr/>
            </a:pPr>
            <a:endParaRPr lang="en-US" sz="2800" dirty="0">
              <a:latin typeface="Calibri"/>
              <a:cs typeface="Calibri"/>
            </a:endParaRPr>
          </a:p>
          <a:p>
            <a:pPr>
              <a:buClr>
                <a:schemeClr val="accent4">
                  <a:lumMod val="50000"/>
                </a:schemeClr>
              </a:buClr>
              <a:defRPr/>
            </a:pPr>
            <a:r>
              <a:rPr lang="en-US" sz="2800" dirty="0">
                <a:latin typeface="Calibri"/>
                <a:cs typeface="Calibri"/>
              </a:rPr>
              <a:t>Please respond to invitation and request your Director’s Report if you haven’t already (include center’s name, license number, and your contact information).</a:t>
            </a:r>
            <a:endParaRPr lang="en-US" sz="3200" dirty="0">
              <a:latin typeface="Calibri"/>
              <a:cs typeface="Calibri"/>
            </a:endParaRPr>
          </a:p>
          <a:p>
            <a:pPr marL="457200" indent="-457200">
              <a:buClr>
                <a:schemeClr val="accent4">
                  <a:lumMod val="50000"/>
                </a:schemeClr>
              </a:buClr>
              <a:buFont typeface="Arial" panose="020B0604020202020204" pitchFamily="34" charset="0"/>
              <a:buChar char="•"/>
              <a:defRPr/>
            </a:pPr>
            <a:endParaRPr lang="en-US" sz="2800" dirty="0">
              <a:latin typeface="Calibri"/>
              <a:cs typeface="Calibri"/>
            </a:endParaRPr>
          </a:p>
          <a:p>
            <a:pPr lvl="1">
              <a:buClr>
                <a:schemeClr val="accent4">
                  <a:lumMod val="50000"/>
                </a:schemeClr>
              </a:buClr>
              <a:defRPr/>
            </a:pPr>
            <a:endParaRPr lang="en-US" sz="2800" dirty="0">
              <a:solidFill>
                <a:schemeClr val="accent4">
                  <a:lumMod val="75000"/>
                </a:schemeClr>
              </a:solidFill>
              <a:latin typeface="+mj-lt"/>
            </a:endParaRPr>
          </a:p>
        </p:txBody>
      </p:sp>
      <p:grpSp>
        <p:nvGrpSpPr>
          <p:cNvPr id="20487" name="Group 8"/>
          <p:cNvGrpSpPr>
            <a:grpSpLocks/>
          </p:cNvGrpSpPr>
          <p:nvPr/>
        </p:nvGrpSpPr>
        <p:grpSpPr bwMode="auto">
          <a:xfrm>
            <a:off x="465138" y="325438"/>
            <a:ext cx="8101012" cy="847725"/>
            <a:chOff x="465221" y="325210"/>
            <a:chExt cx="8100929" cy="847170"/>
          </a:xfrm>
        </p:grpSpPr>
        <p:pic>
          <p:nvPicPr>
            <p:cNvPr id="2048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00889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24580" name="Group 6"/>
          <p:cNvGrpSpPr>
            <a:grpSpLocks/>
          </p:cNvGrpSpPr>
          <p:nvPr/>
        </p:nvGrpSpPr>
        <p:grpSpPr bwMode="auto">
          <a:xfrm>
            <a:off x="457200" y="279400"/>
            <a:ext cx="8108950" cy="914400"/>
            <a:chOff x="457200" y="381000"/>
            <a:chExt cx="8109472" cy="914400"/>
          </a:xfrm>
        </p:grpSpPr>
        <p:pic>
          <p:nvPicPr>
            <p:cNvPr id="2458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581"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bwMode="auto">
          <a:xfrm>
            <a:off x="533400" y="1268413"/>
            <a:ext cx="5715000" cy="693737"/>
          </a:xfrm>
          <a:prstGeom prst="rect">
            <a:avLst/>
          </a:prstGeom>
          <a:noFill/>
          <a:ln w="9525">
            <a:noFill/>
            <a:miter lim="800000"/>
            <a:headEnd/>
            <a:tailEnd/>
          </a:ln>
        </p:spPr>
        <p:txBody>
          <a:bodyPr anchor="ctr"/>
          <a:lstStyle/>
          <a:p>
            <a:pPr>
              <a:defRPr/>
            </a:pPr>
            <a:r>
              <a:rPr lang="en-US" sz="4400" dirty="0">
                <a:solidFill>
                  <a:schemeClr val="accent4">
                    <a:lumMod val="50000"/>
                  </a:schemeClr>
                </a:solidFill>
                <a:latin typeface="+mj-lt"/>
                <a:ea typeface="+mj-ea"/>
                <a:cs typeface="+mj-cs"/>
              </a:rPr>
              <a:t>Scholarships</a:t>
            </a:r>
          </a:p>
        </p:txBody>
      </p:sp>
      <p:sp>
        <p:nvSpPr>
          <p:cNvPr id="12" name="Content Placeholder 2"/>
          <p:cNvSpPr txBox="1">
            <a:spLocks/>
          </p:cNvSpPr>
          <p:nvPr/>
        </p:nvSpPr>
        <p:spPr bwMode="auto">
          <a:xfrm>
            <a:off x="571500" y="2001838"/>
            <a:ext cx="8229600" cy="2790825"/>
          </a:xfrm>
          <a:prstGeom prst="rect">
            <a:avLst/>
          </a:prstGeom>
          <a:noFill/>
          <a:ln w="9525">
            <a:noFill/>
            <a:miter lim="800000"/>
            <a:headEnd/>
            <a:tailEnd/>
          </a:ln>
        </p:spPr>
        <p:txBody>
          <a:bodyPr/>
          <a:lstStyle/>
          <a:p>
            <a:pPr eaLnBrk="1" hangingPunct="1">
              <a:lnSpc>
                <a:spcPct val="90000"/>
              </a:lnSpc>
              <a:spcBef>
                <a:spcPct val="20000"/>
              </a:spcBef>
              <a:buClr>
                <a:schemeClr val="accent4">
                  <a:lumMod val="50000"/>
                </a:schemeClr>
              </a:buClr>
              <a:buFont typeface="Arial" pitchFamily="34" charset="0"/>
              <a:buChar char="•"/>
              <a:defRPr/>
            </a:pPr>
            <a:r>
              <a:rPr lang="en-US" sz="3600" dirty="0">
                <a:solidFill>
                  <a:schemeClr val="accent4">
                    <a:lumMod val="75000"/>
                  </a:schemeClr>
                </a:solidFill>
                <a:latin typeface="+mn-lt"/>
              </a:rPr>
              <a:t>College Tuition</a:t>
            </a:r>
          </a:p>
          <a:p>
            <a:pPr eaLnBrk="1" hangingPunct="1">
              <a:lnSpc>
                <a:spcPct val="90000"/>
              </a:lnSpc>
              <a:spcBef>
                <a:spcPct val="20000"/>
              </a:spcBef>
              <a:buClr>
                <a:schemeClr val="accent4">
                  <a:lumMod val="50000"/>
                </a:schemeClr>
              </a:buClr>
              <a:buFont typeface="Arial" pitchFamily="34" charset="0"/>
              <a:buChar char="•"/>
              <a:defRPr/>
            </a:pPr>
            <a:r>
              <a:rPr lang="en-US" sz="3600" dirty="0">
                <a:solidFill>
                  <a:schemeClr val="accent4">
                    <a:lumMod val="75000"/>
                  </a:schemeClr>
                </a:solidFill>
                <a:latin typeface="+mn-lt"/>
              </a:rPr>
              <a:t>CDA Assessment Fee</a:t>
            </a:r>
          </a:p>
          <a:p>
            <a:pPr eaLnBrk="1" hangingPunct="1">
              <a:lnSpc>
                <a:spcPct val="90000"/>
              </a:lnSpc>
              <a:spcBef>
                <a:spcPct val="20000"/>
              </a:spcBef>
              <a:buClr>
                <a:schemeClr val="accent4">
                  <a:lumMod val="50000"/>
                </a:schemeClr>
              </a:buClr>
              <a:buFont typeface="Arial" pitchFamily="34" charset="0"/>
              <a:buChar char="•"/>
              <a:defRPr/>
            </a:pPr>
            <a:r>
              <a:rPr lang="en-US" sz="3600" dirty="0">
                <a:solidFill>
                  <a:schemeClr val="accent4">
                    <a:lumMod val="75000"/>
                  </a:schemeClr>
                </a:solidFill>
                <a:latin typeface="+mn-lt"/>
              </a:rPr>
              <a:t>Administrative Training</a:t>
            </a:r>
          </a:p>
          <a:p>
            <a:pPr eaLnBrk="1" hangingPunct="1">
              <a:lnSpc>
                <a:spcPct val="90000"/>
              </a:lnSpc>
              <a:spcBef>
                <a:spcPct val="20000"/>
              </a:spcBef>
              <a:buClr>
                <a:schemeClr val="accent4">
                  <a:lumMod val="50000"/>
                </a:schemeClr>
              </a:buClr>
              <a:buFont typeface="Arial" pitchFamily="34" charset="0"/>
              <a:buChar char="•"/>
              <a:defRPr/>
            </a:pPr>
            <a:r>
              <a:rPr lang="en-US" sz="3600" dirty="0">
                <a:solidFill>
                  <a:schemeClr val="accent4">
                    <a:lumMod val="75000"/>
                  </a:schemeClr>
                </a:solidFill>
                <a:latin typeface="+mn-lt"/>
              </a:rPr>
              <a:t>NAFCC Accreditation</a:t>
            </a:r>
          </a:p>
          <a:p>
            <a:pPr eaLnBrk="1" hangingPunct="1">
              <a:lnSpc>
                <a:spcPct val="90000"/>
              </a:lnSpc>
              <a:spcBef>
                <a:spcPct val="20000"/>
              </a:spcBef>
              <a:buClr>
                <a:schemeClr val="accent4">
                  <a:lumMod val="50000"/>
                </a:schemeClr>
              </a:buClr>
              <a:buFont typeface="Arial" pitchFamily="34" charset="0"/>
              <a:buChar char="•"/>
              <a:defRPr/>
            </a:pPr>
            <a:r>
              <a:rPr lang="en-US" sz="3600" dirty="0">
                <a:solidFill>
                  <a:schemeClr val="accent4">
                    <a:lumMod val="75000"/>
                  </a:schemeClr>
                </a:solidFill>
                <a:latin typeface="+mn-lt"/>
              </a:rPr>
              <a:t>BESE approved Ancillary Certificate Programs CDA training</a:t>
            </a:r>
            <a:endParaRPr lang="en-US" sz="2400" dirty="0">
              <a:solidFill>
                <a:schemeClr val="tx1">
                  <a:tint val="75000"/>
                </a:schemeClr>
              </a:solidFill>
              <a:latin typeface="+mn-lt"/>
            </a:endParaRPr>
          </a:p>
          <a:p>
            <a:pPr lvl="1" algn="ctr">
              <a:spcBef>
                <a:spcPct val="20000"/>
              </a:spcBef>
              <a:buFont typeface="Arial" charset="0"/>
              <a:buNone/>
              <a:defRPr/>
            </a:pPr>
            <a:endParaRPr lang="en-US" sz="2800" dirty="0">
              <a:solidFill>
                <a:schemeClr val="tx1">
                  <a:tint val="75000"/>
                </a:schemeClr>
              </a:solidFill>
              <a:latin typeface="+mn-lt"/>
            </a:endParaRPr>
          </a:p>
        </p:txBody>
      </p:sp>
      <p:grpSp>
        <p:nvGrpSpPr>
          <p:cNvPr id="24585" name="Group 12"/>
          <p:cNvGrpSpPr>
            <a:grpSpLocks/>
          </p:cNvGrpSpPr>
          <p:nvPr/>
        </p:nvGrpSpPr>
        <p:grpSpPr bwMode="auto">
          <a:xfrm>
            <a:off x="465138" y="325438"/>
            <a:ext cx="8101012" cy="847725"/>
            <a:chOff x="465221" y="325210"/>
            <a:chExt cx="8100929" cy="847170"/>
          </a:xfrm>
        </p:grpSpPr>
        <p:pic>
          <p:nvPicPr>
            <p:cNvPr id="2458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25604" name="Group 6"/>
          <p:cNvGrpSpPr>
            <a:grpSpLocks/>
          </p:cNvGrpSpPr>
          <p:nvPr/>
        </p:nvGrpSpPr>
        <p:grpSpPr bwMode="auto">
          <a:xfrm>
            <a:off x="457200" y="279400"/>
            <a:ext cx="8108950" cy="914400"/>
            <a:chOff x="457200" y="381000"/>
            <a:chExt cx="8109472" cy="914400"/>
          </a:xfrm>
        </p:grpSpPr>
        <p:pic>
          <p:nvPicPr>
            <p:cNvPr id="2561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05"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57200" y="1289050"/>
            <a:ext cx="8229600" cy="5035550"/>
          </a:xfrm>
          <a:prstGeom prst="rect">
            <a:avLst/>
          </a:prstGeom>
          <a:noFill/>
          <a:ln w="9525">
            <a:noFill/>
            <a:miter lim="800000"/>
            <a:headEnd/>
            <a:tailEnd/>
          </a:ln>
        </p:spPr>
        <p:txBody>
          <a:bodyPr/>
          <a:lstStyle/>
          <a:p>
            <a:pPr eaLnBrk="1" hangingPunct="1">
              <a:defRPr/>
            </a:pPr>
            <a:r>
              <a:rPr lang="en-US" sz="3600" dirty="0">
                <a:solidFill>
                  <a:schemeClr val="accent4">
                    <a:lumMod val="75000"/>
                  </a:schemeClr>
                </a:solidFill>
                <a:latin typeface="+mn-lt"/>
              </a:rPr>
              <a:t>To be eligible for scholarships:</a:t>
            </a:r>
          </a:p>
          <a:p>
            <a:pPr marL="1028700" lvl="1" indent="-571500" eaLnBrk="1" hangingPunct="1">
              <a:buFont typeface="Arial" panose="020B0604020202020204" pitchFamily="34" charset="0"/>
              <a:buChar char="•"/>
              <a:defRPr/>
            </a:pPr>
            <a:r>
              <a:rPr lang="en-US" sz="3200" dirty="0">
                <a:solidFill>
                  <a:schemeClr val="accent4">
                    <a:lumMod val="75000"/>
                  </a:schemeClr>
                </a:solidFill>
                <a:latin typeface="+mn-lt"/>
              </a:rPr>
              <a:t>Must be enrolled and active in the Louisiana Pathways Career Development System. </a:t>
            </a:r>
          </a:p>
          <a:p>
            <a:pPr marL="1028700" lvl="1" indent="-571500" eaLnBrk="1" hangingPunct="1">
              <a:buFont typeface="Arial" panose="020B0604020202020204" pitchFamily="34" charset="0"/>
              <a:buChar char="•"/>
              <a:defRPr/>
            </a:pPr>
            <a:r>
              <a:rPr lang="en-US" sz="3200" dirty="0">
                <a:solidFill>
                  <a:schemeClr val="accent4">
                    <a:lumMod val="75000"/>
                  </a:schemeClr>
                </a:solidFill>
                <a:latin typeface="+mn-lt"/>
              </a:rPr>
              <a:t>Must have current verified employment at a Type III Early Learning Center as the director, assistant director, lead teacher, or assistant teacher or be a </a:t>
            </a:r>
            <a:r>
              <a:rPr lang="en-US" sz="3200" u="sng" dirty="0">
                <a:solidFill>
                  <a:schemeClr val="accent4">
                    <a:lumMod val="75000"/>
                  </a:schemeClr>
                </a:solidFill>
                <a:latin typeface="+mn-lt"/>
              </a:rPr>
              <a:t>CCAP registered </a:t>
            </a:r>
            <a:r>
              <a:rPr lang="en-US" sz="3200" dirty="0">
                <a:solidFill>
                  <a:schemeClr val="accent4">
                    <a:lumMod val="75000"/>
                  </a:schemeClr>
                </a:solidFill>
                <a:latin typeface="+mn-lt"/>
              </a:rPr>
              <a:t>Family Child Care Home provider</a:t>
            </a:r>
          </a:p>
          <a:p>
            <a:pPr lvl="1" algn="ctr">
              <a:buFont typeface="Arial" charset="0"/>
              <a:buNone/>
              <a:defRPr/>
            </a:pPr>
            <a:endParaRPr lang="en-US" sz="2400" dirty="0">
              <a:solidFill>
                <a:schemeClr val="tx1">
                  <a:tint val="75000"/>
                </a:schemeClr>
              </a:solidFill>
              <a:latin typeface="+mn-lt"/>
            </a:endParaRPr>
          </a:p>
          <a:p>
            <a:pPr lvl="2" algn="ctr" eaLnBrk="1" hangingPunct="1">
              <a:lnSpc>
                <a:spcPct val="90000"/>
              </a:lnSpc>
              <a:spcBef>
                <a:spcPct val="20000"/>
              </a:spcBef>
              <a:buClr>
                <a:schemeClr val="accent2"/>
              </a:buClr>
              <a:defRPr/>
            </a:pPr>
            <a:endParaRPr lang="en-US" sz="2400" dirty="0">
              <a:solidFill>
                <a:schemeClr val="tx1">
                  <a:tint val="75000"/>
                </a:schemeClr>
              </a:solidFill>
              <a:latin typeface="+mn-lt"/>
            </a:endParaRPr>
          </a:p>
          <a:p>
            <a:pPr lvl="1" algn="ctr">
              <a:spcBef>
                <a:spcPct val="20000"/>
              </a:spcBef>
              <a:buFont typeface="Arial" charset="0"/>
              <a:buNone/>
              <a:defRPr/>
            </a:pPr>
            <a:endParaRPr lang="en-US" sz="2800" dirty="0">
              <a:solidFill>
                <a:schemeClr val="tx1">
                  <a:tint val="75000"/>
                </a:schemeClr>
              </a:solidFill>
              <a:latin typeface="+mn-lt"/>
            </a:endParaRPr>
          </a:p>
        </p:txBody>
      </p:sp>
      <p:grpSp>
        <p:nvGrpSpPr>
          <p:cNvPr id="25607" name="Group 8"/>
          <p:cNvGrpSpPr>
            <a:grpSpLocks/>
          </p:cNvGrpSpPr>
          <p:nvPr/>
        </p:nvGrpSpPr>
        <p:grpSpPr bwMode="auto">
          <a:xfrm>
            <a:off x="465138" y="325438"/>
            <a:ext cx="8101012" cy="847725"/>
            <a:chOff x="465221" y="325210"/>
            <a:chExt cx="8100929" cy="847170"/>
          </a:xfrm>
        </p:grpSpPr>
        <p:pic>
          <p:nvPicPr>
            <p:cNvPr id="2560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26628" name="Group 6"/>
          <p:cNvGrpSpPr>
            <a:grpSpLocks/>
          </p:cNvGrpSpPr>
          <p:nvPr/>
        </p:nvGrpSpPr>
        <p:grpSpPr bwMode="auto">
          <a:xfrm>
            <a:off x="457200" y="279400"/>
            <a:ext cx="8108950" cy="914400"/>
            <a:chOff x="457200" y="381000"/>
            <a:chExt cx="8109472" cy="914400"/>
          </a:xfrm>
        </p:grpSpPr>
        <p:pic>
          <p:nvPicPr>
            <p:cNvPr id="2663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29"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47675" y="1219200"/>
            <a:ext cx="8229600" cy="4830763"/>
          </a:xfrm>
          <a:prstGeom prst="rect">
            <a:avLst/>
          </a:prstGeom>
          <a:noFill/>
          <a:ln w="9525">
            <a:noFill/>
            <a:miter lim="800000"/>
            <a:headEnd/>
            <a:tailEnd/>
          </a:ln>
        </p:spPr>
        <p:txBody>
          <a:bodyPr/>
          <a:lstStyle/>
          <a:p>
            <a:pPr eaLnBrk="1" hangingPunct="1">
              <a:lnSpc>
                <a:spcPct val="90000"/>
              </a:lnSpc>
              <a:spcBef>
                <a:spcPct val="20000"/>
              </a:spcBef>
              <a:buClr>
                <a:schemeClr val="accent4">
                  <a:lumMod val="50000"/>
                </a:schemeClr>
              </a:buClr>
              <a:buFont typeface="Arial" pitchFamily="34" charset="0"/>
              <a:buChar char="•"/>
              <a:defRPr/>
            </a:pPr>
            <a:r>
              <a:rPr lang="en-US" sz="3600" dirty="0">
                <a:solidFill>
                  <a:schemeClr val="accent4">
                    <a:lumMod val="75000"/>
                  </a:schemeClr>
                </a:solidFill>
                <a:latin typeface="+mn-lt"/>
              </a:rPr>
              <a:t>College Tuition </a:t>
            </a:r>
          </a:p>
          <a:p>
            <a:pPr lvl="1" eaLnBrk="1" hangingPunct="1">
              <a:lnSpc>
                <a:spcPct val="90000"/>
              </a:lnSpc>
              <a:spcBef>
                <a:spcPct val="20000"/>
              </a:spcBef>
              <a:buClr>
                <a:schemeClr val="accent4">
                  <a:lumMod val="50000"/>
                </a:schemeClr>
              </a:buClr>
              <a:buFont typeface="Arial" pitchFamily="34" charset="0"/>
              <a:buChar char="•"/>
              <a:defRPr/>
            </a:pPr>
            <a:r>
              <a:rPr lang="en-US" sz="3200" dirty="0">
                <a:solidFill>
                  <a:schemeClr val="accent4">
                    <a:lumMod val="75000"/>
                  </a:schemeClr>
                </a:solidFill>
                <a:latin typeface="+mn-lt"/>
              </a:rPr>
              <a:t>For any Louisiana based accredited technical school, community college, or university that offers early childhood courses </a:t>
            </a:r>
          </a:p>
          <a:p>
            <a:pPr lvl="1" eaLnBrk="1" hangingPunct="1">
              <a:lnSpc>
                <a:spcPct val="90000"/>
              </a:lnSpc>
              <a:spcBef>
                <a:spcPct val="20000"/>
              </a:spcBef>
              <a:buClr>
                <a:schemeClr val="accent4">
                  <a:lumMod val="50000"/>
                </a:schemeClr>
              </a:buClr>
              <a:buFont typeface="Arial" pitchFamily="34" charset="0"/>
              <a:buChar char="•"/>
              <a:defRPr/>
            </a:pPr>
            <a:r>
              <a:rPr lang="en-US" sz="3200" dirty="0">
                <a:solidFill>
                  <a:schemeClr val="accent4">
                    <a:lumMod val="75000"/>
                  </a:schemeClr>
                </a:solidFill>
                <a:latin typeface="+mn-lt"/>
              </a:rPr>
              <a:t>Applicant must enroll in the school of their choice &amp; complete all entrance requirements</a:t>
            </a:r>
          </a:p>
          <a:p>
            <a:pPr lvl="1" eaLnBrk="1" hangingPunct="1">
              <a:lnSpc>
                <a:spcPct val="90000"/>
              </a:lnSpc>
              <a:spcBef>
                <a:spcPct val="20000"/>
              </a:spcBef>
              <a:buClr>
                <a:schemeClr val="accent4">
                  <a:lumMod val="50000"/>
                </a:schemeClr>
              </a:buClr>
              <a:buFont typeface="Arial" pitchFamily="34" charset="0"/>
              <a:buChar char="•"/>
              <a:defRPr/>
            </a:pPr>
            <a:r>
              <a:rPr lang="en-US" sz="3200" dirty="0">
                <a:solidFill>
                  <a:schemeClr val="accent4">
                    <a:lumMod val="75000"/>
                  </a:schemeClr>
                </a:solidFill>
                <a:latin typeface="+mn-lt"/>
              </a:rPr>
              <a:t>For on-line or face-to-face classes</a:t>
            </a:r>
          </a:p>
          <a:p>
            <a:pPr lvl="1" eaLnBrk="1" hangingPunct="1">
              <a:lnSpc>
                <a:spcPct val="90000"/>
              </a:lnSpc>
              <a:spcBef>
                <a:spcPct val="20000"/>
              </a:spcBef>
              <a:buClr>
                <a:schemeClr val="accent4">
                  <a:lumMod val="50000"/>
                </a:schemeClr>
              </a:buClr>
              <a:buFont typeface="Arial" pitchFamily="34" charset="0"/>
              <a:buChar char="•"/>
              <a:defRPr/>
            </a:pPr>
            <a:r>
              <a:rPr lang="en-US" sz="3200" dirty="0">
                <a:solidFill>
                  <a:schemeClr val="accent4">
                    <a:lumMod val="75000"/>
                  </a:schemeClr>
                </a:solidFill>
                <a:latin typeface="+mn-lt"/>
              </a:rPr>
              <a:t>For one class or a full load </a:t>
            </a:r>
            <a:r>
              <a:rPr lang="en-US" sz="2000" dirty="0">
                <a:solidFill>
                  <a:schemeClr val="accent4">
                    <a:lumMod val="75000"/>
                  </a:schemeClr>
                </a:solidFill>
                <a:latin typeface="+mn-lt"/>
              </a:rPr>
              <a:t>(must maintain 2.0 GPA &amp; continue your employment)</a:t>
            </a:r>
          </a:p>
          <a:p>
            <a:pPr lvl="1" eaLnBrk="1" hangingPunct="1">
              <a:lnSpc>
                <a:spcPct val="90000"/>
              </a:lnSpc>
              <a:spcBef>
                <a:spcPct val="20000"/>
              </a:spcBef>
              <a:buClr>
                <a:schemeClr val="accent4">
                  <a:lumMod val="50000"/>
                </a:schemeClr>
              </a:buClr>
              <a:buFont typeface="Arial" pitchFamily="34" charset="0"/>
              <a:buChar char="•"/>
              <a:defRPr/>
            </a:pPr>
            <a:r>
              <a:rPr lang="en-US" sz="3200" dirty="0">
                <a:solidFill>
                  <a:schemeClr val="accent4">
                    <a:lumMod val="75000"/>
                  </a:schemeClr>
                </a:solidFill>
                <a:latin typeface="+mn-lt"/>
              </a:rPr>
              <a:t>Must re-apply each semester/quarter</a:t>
            </a:r>
          </a:p>
          <a:p>
            <a:pPr lvl="1" algn="ctr">
              <a:buFont typeface="Arial" charset="0"/>
              <a:buNone/>
              <a:defRPr/>
            </a:pPr>
            <a:endParaRPr lang="en-US" sz="2400" dirty="0">
              <a:solidFill>
                <a:schemeClr val="tx1">
                  <a:tint val="75000"/>
                </a:schemeClr>
              </a:solidFill>
              <a:latin typeface="+mn-lt"/>
            </a:endParaRPr>
          </a:p>
          <a:p>
            <a:pPr lvl="1" algn="ctr">
              <a:buFont typeface="Arial" charset="0"/>
              <a:buNone/>
              <a:defRPr/>
            </a:pPr>
            <a:endParaRPr lang="en-US" sz="2400" dirty="0">
              <a:solidFill>
                <a:schemeClr val="tx1">
                  <a:tint val="75000"/>
                </a:schemeClr>
              </a:solidFill>
              <a:latin typeface="+mn-lt"/>
            </a:endParaRPr>
          </a:p>
          <a:p>
            <a:pPr lvl="2" algn="ctr" eaLnBrk="1" hangingPunct="1">
              <a:lnSpc>
                <a:spcPct val="90000"/>
              </a:lnSpc>
              <a:spcBef>
                <a:spcPct val="20000"/>
              </a:spcBef>
              <a:buClr>
                <a:schemeClr val="accent2"/>
              </a:buClr>
              <a:defRPr/>
            </a:pPr>
            <a:endParaRPr lang="en-US" sz="2400" dirty="0">
              <a:solidFill>
                <a:schemeClr val="tx1">
                  <a:tint val="75000"/>
                </a:schemeClr>
              </a:solidFill>
              <a:latin typeface="+mn-lt"/>
            </a:endParaRPr>
          </a:p>
          <a:p>
            <a:pPr lvl="1" algn="ctr">
              <a:spcBef>
                <a:spcPct val="20000"/>
              </a:spcBef>
              <a:buFont typeface="Arial" charset="0"/>
              <a:buNone/>
              <a:defRPr/>
            </a:pPr>
            <a:endParaRPr lang="en-US" sz="2800" dirty="0">
              <a:solidFill>
                <a:schemeClr val="tx1">
                  <a:tint val="75000"/>
                </a:schemeClr>
              </a:solidFill>
              <a:latin typeface="+mn-lt"/>
            </a:endParaRPr>
          </a:p>
        </p:txBody>
      </p:sp>
      <p:grpSp>
        <p:nvGrpSpPr>
          <p:cNvPr id="26631" name="Group 8"/>
          <p:cNvGrpSpPr>
            <a:grpSpLocks/>
          </p:cNvGrpSpPr>
          <p:nvPr/>
        </p:nvGrpSpPr>
        <p:grpSpPr bwMode="auto">
          <a:xfrm>
            <a:off x="465138" y="325438"/>
            <a:ext cx="8101012" cy="847725"/>
            <a:chOff x="465221" y="325210"/>
            <a:chExt cx="8100929" cy="847170"/>
          </a:xfrm>
        </p:grpSpPr>
        <p:pic>
          <p:nvPicPr>
            <p:cNvPr id="2663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27652" name="Group 6"/>
          <p:cNvGrpSpPr>
            <a:grpSpLocks/>
          </p:cNvGrpSpPr>
          <p:nvPr/>
        </p:nvGrpSpPr>
        <p:grpSpPr bwMode="auto">
          <a:xfrm>
            <a:off x="457200" y="279400"/>
            <a:ext cx="8108950" cy="914400"/>
            <a:chOff x="457200" y="381000"/>
            <a:chExt cx="8109472" cy="914400"/>
          </a:xfrm>
        </p:grpSpPr>
        <p:pic>
          <p:nvPicPr>
            <p:cNvPr id="2765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653"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47675" y="1219200"/>
            <a:ext cx="8229600" cy="4830763"/>
          </a:xfrm>
          <a:prstGeom prst="rect">
            <a:avLst/>
          </a:prstGeom>
          <a:noFill/>
          <a:ln w="9525">
            <a:noFill/>
            <a:miter lim="800000"/>
            <a:headEnd/>
            <a:tailEnd/>
          </a:ln>
        </p:spPr>
        <p:txBody>
          <a:bodyPr/>
          <a:lstStyle/>
          <a:p>
            <a:pPr eaLnBrk="1" hangingPunct="1">
              <a:lnSpc>
                <a:spcPct val="90000"/>
              </a:lnSpc>
              <a:spcBef>
                <a:spcPct val="20000"/>
              </a:spcBef>
              <a:buClr>
                <a:schemeClr val="accent4">
                  <a:lumMod val="50000"/>
                </a:schemeClr>
              </a:buClr>
              <a:buFont typeface="Arial" pitchFamily="34" charset="0"/>
              <a:buChar char="•"/>
              <a:defRPr/>
            </a:pPr>
            <a:r>
              <a:rPr lang="en-US" sz="3600" dirty="0">
                <a:solidFill>
                  <a:schemeClr val="accent4">
                    <a:lumMod val="75000"/>
                  </a:schemeClr>
                </a:solidFill>
                <a:latin typeface="+mn-lt"/>
              </a:rPr>
              <a:t>College Tuition </a:t>
            </a:r>
          </a:p>
          <a:p>
            <a:pPr lvl="1" eaLnBrk="1" hangingPunct="1">
              <a:lnSpc>
                <a:spcPct val="90000"/>
              </a:lnSpc>
              <a:spcBef>
                <a:spcPct val="20000"/>
              </a:spcBef>
              <a:buClr>
                <a:schemeClr val="accent4">
                  <a:lumMod val="50000"/>
                </a:schemeClr>
              </a:buClr>
              <a:buFont typeface="Arial" pitchFamily="34" charset="0"/>
              <a:buChar char="•"/>
              <a:defRPr/>
            </a:pPr>
            <a:r>
              <a:rPr lang="en-US" sz="3200" dirty="0">
                <a:solidFill>
                  <a:schemeClr val="accent4">
                    <a:lumMod val="75000"/>
                  </a:schemeClr>
                </a:solidFill>
                <a:latin typeface="+mn-lt"/>
              </a:rPr>
              <a:t> For coursework in Associate or Bachelor programs which focus on early childhood education. </a:t>
            </a:r>
            <a:endParaRPr lang="en-US" sz="2000" dirty="0">
              <a:solidFill>
                <a:schemeClr val="accent4">
                  <a:lumMod val="75000"/>
                </a:schemeClr>
              </a:solidFill>
              <a:latin typeface="+mn-lt"/>
            </a:endParaRPr>
          </a:p>
          <a:p>
            <a:pPr lvl="1" eaLnBrk="1" hangingPunct="1">
              <a:lnSpc>
                <a:spcPct val="90000"/>
              </a:lnSpc>
              <a:spcBef>
                <a:spcPct val="20000"/>
              </a:spcBef>
              <a:buClr>
                <a:schemeClr val="accent4">
                  <a:lumMod val="50000"/>
                </a:schemeClr>
              </a:buClr>
              <a:buFont typeface="Arial" pitchFamily="34" charset="0"/>
              <a:buChar char="•"/>
              <a:defRPr/>
            </a:pPr>
            <a:r>
              <a:rPr lang="en-US" sz="3200" dirty="0">
                <a:solidFill>
                  <a:schemeClr val="accent4">
                    <a:lumMod val="75000"/>
                  </a:schemeClr>
                </a:solidFill>
                <a:latin typeface="+mn-lt"/>
              </a:rPr>
              <a:t>For individual courses needed to meet Louisiana Pathways levels requirements</a:t>
            </a:r>
            <a:endParaRPr lang="en-US" sz="2000" dirty="0">
              <a:solidFill>
                <a:schemeClr val="accent4">
                  <a:lumMod val="75000"/>
                </a:schemeClr>
              </a:solidFill>
              <a:latin typeface="+mn-lt"/>
            </a:endParaRPr>
          </a:p>
          <a:p>
            <a:pPr lvl="1" algn="ctr">
              <a:buFont typeface="Arial" charset="0"/>
              <a:buNone/>
              <a:defRPr/>
            </a:pPr>
            <a:endParaRPr lang="en-US" sz="3200" dirty="0">
              <a:solidFill>
                <a:schemeClr val="tx1">
                  <a:tint val="75000"/>
                </a:schemeClr>
              </a:solidFill>
              <a:latin typeface="+mn-lt"/>
            </a:endParaRPr>
          </a:p>
          <a:p>
            <a:pPr lvl="1" algn="ctr">
              <a:buFont typeface="Arial" charset="0"/>
              <a:buNone/>
              <a:defRPr/>
            </a:pPr>
            <a:endParaRPr lang="en-US" sz="3200" dirty="0">
              <a:solidFill>
                <a:schemeClr val="tx1">
                  <a:tint val="75000"/>
                </a:schemeClr>
              </a:solidFill>
              <a:latin typeface="+mn-lt"/>
            </a:endParaRPr>
          </a:p>
          <a:p>
            <a:pPr lvl="2" algn="ctr" eaLnBrk="1" hangingPunct="1">
              <a:lnSpc>
                <a:spcPct val="90000"/>
              </a:lnSpc>
              <a:spcBef>
                <a:spcPct val="20000"/>
              </a:spcBef>
              <a:buClr>
                <a:schemeClr val="accent2"/>
              </a:buClr>
              <a:defRPr/>
            </a:pPr>
            <a:endParaRPr lang="en-US" sz="3200" dirty="0">
              <a:solidFill>
                <a:schemeClr val="tx1">
                  <a:tint val="75000"/>
                </a:schemeClr>
              </a:solidFill>
              <a:latin typeface="+mn-lt"/>
            </a:endParaRPr>
          </a:p>
          <a:p>
            <a:pPr lvl="1" algn="ctr">
              <a:spcBef>
                <a:spcPct val="20000"/>
              </a:spcBef>
              <a:buFont typeface="Arial" charset="0"/>
              <a:buNone/>
              <a:defRPr/>
            </a:pPr>
            <a:endParaRPr lang="en-US" sz="3200" dirty="0">
              <a:solidFill>
                <a:schemeClr val="tx1">
                  <a:tint val="75000"/>
                </a:schemeClr>
              </a:solidFill>
              <a:latin typeface="+mn-lt"/>
            </a:endParaRPr>
          </a:p>
        </p:txBody>
      </p:sp>
      <p:grpSp>
        <p:nvGrpSpPr>
          <p:cNvPr id="27655" name="Group 8"/>
          <p:cNvGrpSpPr>
            <a:grpSpLocks/>
          </p:cNvGrpSpPr>
          <p:nvPr/>
        </p:nvGrpSpPr>
        <p:grpSpPr bwMode="auto">
          <a:xfrm>
            <a:off x="465138" y="325438"/>
            <a:ext cx="8101012" cy="847725"/>
            <a:chOff x="465221" y="325210"/>
            <a:chExt cx="8100929" cy="847170"/>
          </a:xfrm>
        </p:grpSpPr>
        <p:pic>
          <p:nvPicPr>
            <p:cNvPr id="2765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p:cNvSpPr txBox="1">
            <a:spLocks noChangeArrowheads="1"/>
          </p:cNvSpPr>
          <p:nvPr/>
        </p:nvSpPr>
        <p:spPr>
          <a:xfrm>
            <a:off x="374650" y="2316163"/>
            <a:ext cx="8229600" cy="3654425"/>
          </a:xfrm>
          <a:prstGeom prst="rect">
            <a:avLst/>
          </a:prstGeom>
        </p:spPr>
        <p:txBody>
          <a:bodyPr/>
          <a:lstStyle/>
          <a:p>
            <a:pPr eaLnBrk="1" fontAlgn="auto" hangingPunct="1">
              <a:lnSpc>
                <a:spcPct val="90000"/>
              </a:lnSpc>
              <a:spcBef>
                <a:spcPct val="20000"/>
              </a:spcBef>
              <a:spcAft>
                <a:spcPts val="0"/>
              </a:spcAft>
              <a:buClr>
                <a:schemeClr val="accent4"/>
              </a:buClr>
              <a:buFont typeface="Arial" pitchFamily="34" charset="0"/>
              <a:buChar char="•"/>
              <a:defRPr/>
            </a:pPr>
            <a:r>
              <a:rPr lang="en-US" sz="2800" dirty="0">
                <a:solidFill>
                  <a:schemeClr val="accent4">
                    <a:lumMod val="75000"/>
                  </a:schemeClr>
                </a:solidFill>
                <a:latin typeface="+mn-lt"/>
              </a:rPr>
              <a:t>Creating a quality workforce for early childhood programs by encouraging and supporting early childhood as a </a:t>
            </a:r>
            <a:r>
              <a:rPr lang="en-US" sz="2800" u="sng" dirty="0">
                <a:solidFill>
                  <a:schemeClr val="accent4">
                    <a:lumMod val="75000"/>
                  </a:schemeClr>
                </a:solidFill>
                <a:latin typeface="+mn-lt"/>
              </a:rPr>
              <a:t>career</a:t>
            </a:r>
          </a:p>
          <a:p>
            <a:pPr eaLnBrk="1" fontAlgn="auto" hangingPunct="1">
              <a:lnSpc>
                <a:spcPct val="90000"/>
              </a:lnSpc>
              <a:spcBef>
                <a:spcPct val="20000"/>
              </a:spcBef>
              <a:spcAft>
                <a:spcPts val="0"/>
              </a:spcAft>
              <a:buClr>
                <a:schemeClr val="accent4"/>
              </a:buClr>
              <a:defRPr/>
            </a:pPr>
            <a:endParaRPr lang="en-US" sz="1000" u="sng" dirty="0">
              <a:solidFill>
                <a:schemeClr val="accent4">
                  <a:lumMod val="75000"/>
                </a:schemeClr>
              </a:solidFill>
              <a:latin typeface="+mn-lt"/>
            </a:endParaRPr>
          </a:p>
          <a:p>
            <a:pPr eaLnBrk="1" fontAlgn="auto" hangingPunct="1">
              <a:spcBef>
                <a:spcPct val="20000"/>
              </a:spcBef>
              <a:spcAft>
                <a:spcPts val="0"/>
              </a:spcAft>
              <a:buClr>
                <a:schemeClr val="accent4"/>
              </a:buClr>
              <a:buFont typeface="Arial" pitchFamily="34" charset="0"/>
              <a:buChar char="•"/>
              <a:defRPr/>
            </a:pPr>
            <a:r>
              <a:rPr lang="en-US" sz="2800" dirty="0">
                <a:solidFill>
                  <a:schemeClr val="accent4">
                    <a:lumMod val="75000"/>
                  </a:schemeClr>
                </a:solidFill>
                <a:latin typeface="+mn-lt"/>
              </a:rPr>
              <a:t>Increasing the quality of programs for young children by raising the level of education for all child care staff so children in Louisiana will have quality caregivers</a:t>
            </a:r>
          </a:p>
          <a:p>
            <a:pPr eaLnBrk="1" fontAlgn="auto" hangingPunct="1">
              <a:spcBef>
                <a:spcPct val="20000"/>
              </a:spcBef>
              <a:spcAft>
                <a:spcPts val="0"/>
              </a:spcAft>
              <a:buClr>
                <a:schemeClr val="accent4"/>
              </a:buClr>
              <a:buFont typeface="Arial" pitchFamily="34" charset="0"/>
              <a:buChar char="•"/>
              <a:defRPr/>
            </a:pPr>
            <a:endParaRPr lang="en-US" sz="1000" dirty="0">
              <a:solidFill>
                <a:schemeClr val="accent4">
                  <a:lumMod val="75000"/>
                </a:schemeClr>
              </a:solidFill>
              <a:latin typeface="+mn-lt"/>
            </a:endParaRPr>
          </a:p>
          <a:p>
            <a:pPr eaLnBrk="1" fontAlgn="auto" hangingPunct="1">
              <a:lnSpc>
                <a:spcPct val="90000"/>
              </a:lnSpc>
              <a:spcBef>
                <a:spcPct val="20000"/>
              </a:spcBef>
              <a:spcAft>
                <a:spcPts val="0"/>
              </a:spcAft>
              <a:buClr>
                <a:schemeClr val="accent4"/>
              </a:buClr>
              <a:buFont typeface="Arial" pitchFamily="34" charset="0"/>
              <a:buChar char="•"/>
              <a:defRPr/>
            </a:pPr>
            <a:r>
              <a:rPr lang="en-US" sz="2800" dirty="0">
                <a:solidFill>
                  <a:schemeClr val="accent4">
                    <a:lumMod val="75000"/>
                  </a:schemeClr>
                </a:solidFill>
                <a:latin typeface="+mn-lt"/>
              </a:rPr>
              <a:t>Reducing turnover in the field</a:t>
            </a:r>
          </a:p>
        </p:txBody>
      </p:sp>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sp>
        <p:nvSpPr>
          <p:cNvPr id="12" name="Rectangle 2"/>
          <p:cNvSpPr txBox="1">
            <a:spLocks noChangeArrowheads="1"/>
          </p:cNvSpPr>
          <p:nvPr/>
        </p:nvSpPr>
        <p:spPr>
          <a:xfrm>
            <a:off x="495300" y="1389063"/>
            <a:ext cx="5168900" cy="1143000"/>
          </a:xfrm>
          <a:prstGeom prst="rect">
            <a:avLst/>
          </a:prstGeom>
        </p:spPr>
        <p:txBody>
          <a:bodyPr anchor="ctr">
            <a:normAutofit fontScale="40000" lnSpcReduction="20000"/>
          </a:bodyPr>
          <a:lstStyle/>
          <a:p>
            <a:pPr eaLnBrk="1" fontAlgn="auto" hangingPunct="1">
              <a:spcAft>
                <a:spcPts val="0"/>
              </a:spcAft>
              <a:defRPr/>
            </a:pPr>
            <a:br>
              <a:rPr lang="en-US" sz="4400" dirty="0">
                <a:latin typeface="+mj-lt"/>
                <a:ea typeface="+mj-ea"/>
                <a:cs typeface="+mj-cs"/>
              </a:rPr>
            </a:br>
            <a:r>
              <a:rPr lang="en-US" sz="9300" dirty="0">
                <a:solidFill>
                  <a:schemeClr val="accent4">
                    <a:lumMod val="50000"/>
                  </a:schemeClr>
                </a:solidFill>
                <a:latin typeface="+mj-lt"/>
                <a:ea typeface="+mj-ea"/>
                <a:cs typeface="+mj-cs"/>
              </a:rPr>
              <a:t>Pathways promotes</a:t>
            </a:r>
            <a:br>
              <a:rPr lang="en-US" sz="4400" b="1" u="sng" dirty="0">
                <a:latin typeface="+mj-lt"/>
                <a:ea typeface="+mj-ea"/>
                <a:cs typeface="+mj-cs"/>
              </a:rPr>
            </a:br>
            <a:endParaRPr lang="en-US" sz="4400" dirty="0">
              <a:latin typeface="+mj-lt"/>
              <a:ea typeface="+mj-ea"/>
              <a:cs typeface="+mj-cs"/>
            </a:endParaRPr>
          </a:p>
        </p:txBody>
      </p:sp>
      <p:grpSp>
        <p:nvGrpSpPr>
          <p:cNvPr id="6150" name="Group 13"/>
          <p:cNvGrpSpPr>
            <a:grpSpLocks/>
          </p:cNvGrpSpPr>
          <p:nvPr/>
        </p:nvGrpSpPr>
        <p:grpSpPr bwMode="auto">
          <a:xfrm>
            <a:off x="465138" y="325438"/>
            <a:ext cx="8101012" cy="847725"/>
            <a:chOff x="465221" y="325210"/>
            <a:chExt cx="8100929" cy="847170"/>
          </a:xfrm>
        </p:grpSpPr>
        <p:pic>
          <p:nvPicPr>
            <p:cNvPr id="615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28676" name="Group 6"/>
          <p:cNvGrpSpPr>
            <a:grpSpLocks/>
          </p:cNvGrpSpPr>
          <p:nvPr/>
        </p:nvGrpSpPr>
        <p:grpSpPr bwMode="auto">
          <a:xfrm>
            <a:off x="457200" y="279400"/>
            <a:ext cx="8108950" cy="914400"/>
            <a:chOff x="457200" y="381000"/>
            <a:chExt cx="8109472" cy="914400"/>
          </a:xfrm>
        </p:grpSpPr>
        <p:pic>
          <p:nvPicPr>
            <p:cNvPr id="2868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677"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57200" y="1417638"/>
            <a:ext cx="8229600" cy="4830762"/>
          </a:xfrm>
          <a:prstGeom prst="rect">
            <a:avLst/>
          </a:prstGeom>
          <a:noFill/>
          <a:ln w="9525">
            <a:noFill/>
            <a:miter lim="800000"/>
            <a:headEnd/>
            <a:tailEnd/>
          </a:ln>
        </p:spPr>
        <p:txBody>
          <a:bodyPr/>
          <a:lstStyle/>
          <a:p>
            <a:pPr eaLnBrk="1" hangingPunct="1">
              <a:lnSpc>
                <a:spcPct val="90000"/>
              </a:lnSpc>
              <a:spcBef>
                <a:spcPct val="20000"/>
              </a:spcBef>
              <a:buClr>
                <a:schemeClr val="accent4">
                  <a:lumMod val="50000"/>
                </a:schemeClr>
              </a:buClr>
              <a:buFont typeface="Arial" pitchFamily="34" charset="0"/>
              <a:buChar char="•"/>
              <a:defRPr/>
            </a:pPr>
            <a:r>
              <a:rPr lang="en-US" sz="3600" dirty="0">
                <a:solidFill>
                  <a:schemeClr val="accent4">
                    <a:lumMod val="75000"/>
                  </a:schemeClr>
                </a:solidFill>
                <a:latin typeface="+mn-lt"/>
              </a:rPr>
              <a:t>College Tuition </a:t>
            </a:r>
          </a:p>
          <a:p>
            <a:pPr marL="457200" indent="-457200" eaLnBrk="1" hangingPunct="1">
              <a:buFont typeface="Arial" panose="020B0604020202020204" pitchFamily="34" charset="0"/>
              <a:buChar char="•"/>
              <a:defRPr/>
            </a:pPr>
            <a:r>
              <a:rPr lang="en-US" sz="3200" dirty="0">
                <a:solidFill>
                  <a:schemeClr val="accent4">
                    <a:lumMod val="75000"/>
                  </a:schemeClr>
                </a:solidFill>
                <a:latin typeface="+mn-lt"/>
              </a:rPr>
              <a:t> Application for financial aid is mandatory for all </a:t>
            </a:r>
            <a:r>
              <a:rPr lang="en-US" sz="3200" b="1" dirty="0">
                <a:solidFill>
                  <a:schemeClr val="accent4">
                    <a:lumMod val="75000"/>
                  </a:schemeClr>
                </a:solidFill>
                <a:latin typeface="+mn-lt"/>
              </a:rPr>
              <a:t>undergraduate</a:t>
            </a:r>
            <a:r>
              <a:rPr lang="en-US" sz="3200" dirty="0">
                <a:solidFill>
                  <a:schemeClr val="accent4">
                    <a:lumMod val="75000"/>
                  </a:schemeClr>
                </a:solidFill>
                <a:latin typeface="+mn-lt"/>
              </a:rPr>
              <a:t> students. </a:t>
            </a:r>
          </a:p>
          <a:p>
            <a:pPr marL="457200" indent="-457200" eaLnBrk="1" hangingPunct="1">
              <a:buFont typeface="Arial" panose="020B0604020202020204" pitchFamily="34" charset="0"/>
              <a:buChar char="•"/>
              <a:defRPr/>
            </a:pPr>
            <a:r>
              <a:rPr lang="en-US" sz="3200" dirty="0">
                <a:solidFill>
                  <a:schemeClr val="accent4">
                    <a:lumMod val="75000"/>
                  </a:schemeClr>
                </a:solidFill>
                <a:latin typeface="+mj-lt"/>
              </a:rPr>
              <a:t>Complete your FAFSA application at </a:t>
            </a:r>
            <a:r>
              <a:rPr lang="en-US" sz="3200" u="sng" dirty="0">
                <a:latin typeface="Arial" charset="0"/>
                <a:hlinkClick r:id="rId5"/>
              </a:rPr>
              <a:t>www.fafsa.ed.gov</a:t>
            </a:r>
            <a:endParaRPr lang="en-US" sz="3200" u="sng" dirty="0">
              <a:latin typeface="Arial" charset="0"/>
            </a:endParaRPr>
          </a:p>
          <a:p>
            <a:pPr marL="457200" indent="-457200" eaLnBrk="1" hangingPunct="1">
              <a:buFont typeface="Arial" panose="020B0604020202020204" pitchFamily="34" charset="0"/>
              <a:buChar char="•"/>
              <a:defRPr/>
            </a:pPr>
            <a:r>
              <a:rPr lang="en-US" sz="3200" dirty="0">
                <a:solidFill>
                  <a:schemeClr val="accent4">
                    <a:lumMod val="75000"/>
                  </a:schemeClr>
                </a:solidFill>
                <a:latin typeface="+mn-lt"/>
              </a:rPr>
              <a:t>If you are eligible for a Pell Grant, it could pay for tuition, fees, plus additional funds for books </a:t>
            </a:r>
            <a:r>
              <a:rPr lang="en-US" sz="3200" dirty="0" err="1">
                <a:solidFill>
                  <a:schemeClr val="accent4">
                    <a:lumMod val="75000"/>
                  </a:schemeClr>
                </a:solidFill>
                <a:latin typeface="+mn-lt"/>
              </a:rPr>
              <a:t>etc</a:t>
            </a:r>
            <a:r>
              <a:rPr lang="en-US" sz="3200" dirty="0">
                <a:solidFill>
                  <a:schemeClr val="accent4">
                    <a:lumMod val="75000"/>
                  </a:schemeClr>
                </a:solidFill>
                <a:latin typeface="+mn-lt"/>
              </a:rPr>
              <a:t>, and would make a Pathways scholarship unnecessary.</a:t>
            </a:r>
          </a:p>
          <a:p>
            <a:pPr eaLnBrk="1" hangingPunct="1">
              <a:defRPr/>
            </a:pPr>
            <a:endParaRPr lang="en-US" sz="2000" dirty="0">
              <a:solidFill>
                <a:schemeClr val="accent4">
                  <a:lumMod val="75000"/>
                </a:schemeClr>
              </a:solidFill>
              <a:latin typeface="+mn-lt"/>
            </a:endParaRPr>
          </a:p>
          <a:p>
            <a:pPr lvl="1" algn="ctr">
              <a:buFont typeface="Arial" charset="0"/>
              <a:buNone/>
              <a:defRPr/>
            </a:pPr>
            <a:endParaRPr lang="en-US" sz="3200" dirty="0">
              <a:solidFill>
                <a:schemeClr val="tx1">
                  <a:tint val="75000"/>
                </a:schemeClr>
              </a:solidFill>
              <a:latin typeface="+mn-lt"/>
            </a:endParaRPr>
          </a:p>
          <a:p>
            <a:pPr lvl="1" algn="ctr">
              <a:buFont typeface="Arial" charset="0"/>
              <a:buNone/>
              <a:defRPr/>
            </a:pPr>
            <a:endParaRPr lang="en-US" sz="3200" dirty="0">
              <a:solidFill>
                <a:schemeClr val="tx1">
                  <a:tint val="75000"/>
                </a:schemeClr>
              </a:solidFill>
              <a:latin typeface="+mn-lt"/>
            </a:endParaRPr>
          </a:p>
          <a:p>
            <a:pPr lvl="2" algn="ctr" eaLnBrk="1" hangingPunct="1">
              <a:lnSpc>
                <a:spcPct val="90000"/>
              </a:lnSpc>
              <a:spcBef>
                <a:spcPct val="20000"/>
              </a:spcBef>
              <a:buClr>
                <a:schemeClr val="accent2"/>
              </a:buClr>
              <a:defRPr/>
            </a:pPr>
            <a:endParaRPr lang="en-US" sz="3200" dirty="0">
              <a:solidFill>
                <a:schemeClr val="tx1">
                  <a:tint val="75000"/>
                </a:schemeClr>
              </a:solidFill>
              <a:latin typeface="+mn-lt"/>
            </a:endParaRPr>
          </a:p>
          <a:p>
            <a:pPr lvl="1" algn="ctr">
              <a:spcBef>
                <a:spcPct val="20000"/>
              </a:spcBef>
              <a:buFont typeface="Arial" charset="0"/>
              <a:buNone/>
              <a:defRPr/>
            </a:pPr>
            <a:endParaRPr lang="en-US" sz="3200" dirty="0">
              <a:solidFill>
                <a:schemeClr val="tx1">
                  <a:tint val="75000"/>
                </a:schemeClr>
              </a:solidFill>
              <a:latin typeface="+mn-lt"/>
            </a:endParaRPr>
          </a:p>
        </p:txBody>
      </p:sp>
      <p:grpSp>
        <p:nvGrpSpPr>
          <p:cNvPr id="28679" name="Group 8"/>
          <p:cNvGrpSpPr>
            <a:grpSpLocks/>
          </p:cNvGrpSpPr>
          <p:nvPr/>
        </p:nvGrpSpPr>
        <p:grpSpPr bwMode="auto">
          <a:xfrm>
            <a:off x="465138" y="325438"/>
            <a:ext cx="8101012" cy="847725"/>
            <a:chOff x="465221" y="325210"/>
            <a:chExt cx="8100929" cy="847170"/>
          </a:xfrm>
        </p:grpSpPr>
        <p:pic>
          <p:nvPicPr>
            <p:cNvPr id="2868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29700" name="Group 6"/>
          <p:cNvGrpSpPr>
            <a:grpSpLocks/>
          </p:cNvGrpSpPr>
          <p:nvPr/>
        </p:nvGrpSpPr>
        <p:grpSpPr bwMode="auto">
          <a:xfrm>
            <a:off x="457200" y="279400"/>
            <a:ext cx="8108950" cy="914400"/>
            <a:chOff x="457200" y="381000"/>
            <a:chExt cx="8109472" cy="914400"/>
          </a:xfrm>
        </p:grpSpPr>
        <p:pic>
          <p:nvPicPr>
            <p:cNvPr id="2970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701"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47675" y="1219200"/>
            <a:ext cx="8229600" cy="4830763"/>
          </a:xfrm>
          <a:prstGeom prst="rect">
            <a:avLst/>
          </a:prstGeom>
          <a:noFill/>
          <a:ln w="9525">
            <a:noFill/>
            <a:miter lim="800000"/>
            <a:headEnd/>
            <a:tailEnd/>
          </a:ln>
        </p:spPr>
        <p:txBody>
          <a:bodyPr/>
          <a:lstStyle/>
          <a:p>
            <a:pPr eaLnBrk="1" hangingPunct="1">
              <a:lnSpc>
                <a:spcPct val="90000"/>
              </a:lnSpc>
              <a:spcBef>
                <a:spcPct val="20000"/>
              </a:spcBef>
              <a:buClr>
                <a:schemeClr val="accent4">
                  <a:lumMod val="50000"/>
                </a:schemeClr>
              </a:buClr>
              <a:buFont typeface="Arial" pitchFamily="34" charset="0"/>
              <a:buChar char="•"/>
              <a:defRPr/>
            </a:pPr>
            <a:r>
              <a:rPr lang="en-US" sz="3200" dirty="0">
                <a:solidFill>
                  <a:schemeClr val="accent4">
                    <a:lumMod val="75000"/>
                  </a:schemeClr>
                </a:solidFill>
                <a:latin typeface="+mn-lt"/>
              </a:rPr>
              <a:t>College Tuition </a:t>
            </a:r>
          </a:p>
          <a:p>
            <a:pPr marL="457200" indent="-457200" eaLnBrk="1" hangingPunct="1">
              <a:buFont typeface="Arial" panose="020B0604020202020204" pitchFamily="34" charset="0"/>
              <a:buChar char="•"/>
              <a:defRPr/>
            </a:pPr>
            <a:r>
              <a:rPr lang="en-US" sz="2800" dirty="0">
                <a:solidFill>
                  <a:schemeClr val="accent4">
                    <a:lumMod val="75000"/>
                  </a:schemeClr>
                </a:solidFill>
                <a:latin typeface="+mn-lt"/>
              </a:rPr>
              <a:t>You must submit your confirmation page which shows your financial aid status</a:t>
            </a:r>
          </a:p>
          <a:p>
            <a:pPr marL="457200" indent="-457200" eaLnBrk="1" hangingPunct="1">
              <a:buFont typeface="Arial" panose="020B0604020202020204" pitchFamily="34" charset="0"/>
              <a:buChar char="•"/>
              <a:defRPr/>
            </a:pPr>
            <a:r>
              <a:rPr lang="en-US" sz="2800" dirty="0">
                <a:solidFill>
                  <a:schemeClr val="accent4">
                    <a:lumMod val="75000"/>
                  </a:schemeClr>
                </a:solidFill>
                <a:latin typeface="+mn-lt"/>
              </a:rPr>
              <a:t>You can receive a scholarship if you are not eligible for a Pell Grant or if you qualify for a partial Pell Grant. </a:t>
            </a:r>
            <a:endParaRPr lang="en-US" sz="2800" dirty="0">
              <a:latin typeface="Arial" charset="0"/>
            </a:endParaRPr>
          </a:p>
          <a:p>
            <a:pPr marL="457200" indent="-457200" eaLnBrk="1" hangingPunct="1">
              <a:buFont typeface="Arial" panose="020B0604020202020204" pitchFamily="34" charset="0"/>
              <a:buChar char="•"/>
              <a:defRPr/>
            </a:pPr>
            <a:r>
              <a:rPr lang="en-US" sz="2800" dirty="0">
                <a:solidFill>
                  <a:schemeClr val="accent4">
                    <a:lumMod val="75000"/>
                  </a:schemeClr>
                </a:solidFill>
                <a:latin typeface="+mn-lt"/>
              </a:rPr>
              <a:t>If it states that you </a:t>
            </a:r>
            <a:r>
              <a:rPr lang="en-US" sz="2800" u="sng" dirty="0">
                <a:solidFill>
                  <a:schemeClr val="accent4">
                    <a:lumMod val="75000"/>
                  </a:schemeClr>
                </a:solidFill>
                <a:latin typeface="+mn-lt"/>
              </a:rPr>
              <a:t>may be eligible</a:t>
            </a:r>
            <a:r>
              <a:rPr lang="en-US" sz="2800" dirty="0">
                <a:solidFill>
                  <a:schemeClr val="accent4">
                    <a:lumMod val="75000"/>
                  </a:schemeClr>
                </a:solidFill>
                <a:latin typeface="+mn-lt"/>
              </a:rPr>
              <a:t> for a Pell Grant, contact the financial aid office at your school to  determine whether you will be offered a Pell Grant.</a:t>
            </a:r>
            <a:r>
              <a:rPr lang="en-US" sz="3200" dirty="0">
                <a:solidFill>
                  <a:schemeClr val="accent4">
                    <a:lumMod val="75000"/>
                  </a:schemeClr>
                </a:solidFill>
                <a:latin typeface="+mn-lt"/>
              </a:rPr>
              <a:t> </a:t>
            </a:r>
            <a:endParaRPr lang="en-US" sz="2000" dirty="0">
              <a:solidFill>
                <a:schemeClr val="accent4">
                  <a:lumMod val="75000"/>
                </a:schemeClr>
              </a:solidFill>
              <a:latin typeface="Arial" charset="0"/>
            </a:endParaRPr>
          </a:p>
          <a:p>
            <a:pPr marL="457200" indent="-457200" eaLnBrk="1" hangingPunct="1">
              <a:buFont typeface="Arial" panose="020B0604020202020204" pitchFamily="34" charset="0"/>
              <a:buChar char="•"/>
              <a:defRPr/>
            </a:pPr>
            <a:endParaRPr lang="en-US" sz="2000" dirty="0">
              <a:solidFill>
                <a:schemeClr val="accent4">
                  <a:lumMod val="75000"/>
                </a:schemeClr>
              </a:solidFill>
              <a:latin typeface="Arial" charset="0"/>
            </a:endParaRPr>
          </a:p>
        </p:txBody>
      </p:sp>
      <p:grpSp>
        <p:nvGrpSpPr>
          <p:cNvPr id="29703" name="Group 8"/>
          <p:cNvGrpSpPr>
            <a:grpSpLocks/>
          </p:cNvGrpSpPr>
          <p:nvPr/>
        </p:nvGrpSpPr>
        <p:grpSpPr bwMode="auto">
          <a:xfrm>
            <a:off x="465138" y="325438"/>
            <a:ext cx="8101012" cy="847725"/>
            <a:chOff x="465221" y="325210"/>
            <a:chExt cx="8100929" cy="847170"/>
          </a:xfrm>
        </p:grpSpPr>
        <p:pic>
          <p:nvPicPr>
            <p:cNvPr id="2970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30724" name="Group 6"/>
          <p:cNvGrpSpPr>
            <a:grpSpLocks/>
          </p:cNvGrpSpPr>
          <p:nvPr/>
        </p:nvGrpSpPr>
        <p:grpSpPr bwMode="auto">
          <a:xfrm>
            <a:off x="457200" y="279400"/>
            <a:ext cx="8108950" cy="914400"/>
            <a:chOff x="457200" y="381000"/>
            <a:chExt cx="8109472" cy="914400"/>
          </a:xfrm>
        </p:grpSpPr>
        <p:pic>
          <p:nvPicPr>
            <p:cNvPr id="3073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25"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03225" y="1360488"/>
            <a:ext cx="8229600" cy="4830762"/>
          </a:xfrm>
          <a:prstGeom prst="rect">
            <a:avLst/>
          </a:prstGeom>
          <a:noFill/>
          <a:ln w="9525">
            <a:noFill/>
            <a:miter lim="800000"/>
            <a:headEnd/>
            <a:tailEnd/>
          </a:ln>
        </p:spPr>
        <p:txBody>
          <a:bodyPr/>
          <a:lstStyle/>
          <a:p>
            <a:pPr eaLnBrk="1" hangingPunct="1">
              <a:lnSpc>
                <a:spcPct val="90000"/>
              </a:lnSpc>
              <a:spcBef>
                <a:spcPct val="20000"/>
              </a:spcBef>
              <a:buClr>
                <a:schemeClr val="accent4">
                  <a:lumMod val="50000"/>
                </a:schemeClr>
              </a:buClr>
              <a:buFont typeface="Arial" pitchFamily="34" charset="0"/>
              <a:buChar char="•"/>
              <a:defRPr/>
            </a:pPr>
            <a:r>
              <a:rPr lang="en-US" sz="3600" dirty="0">
                <a:solidFill>
                  <a:schemeClr val="accent4">
                    <a:lumMod val="75000"/>
                  </a:schemeClr>
                </a:solidFill>
                <a:latin typeface="+mn-lt"/>
              </a:rPr>
              <a:t>College Tuition </a:t>
            </a:r>
          </a:p>
          <a:p>
            <a:pPr marL="457200" indent="-457200" eaLnBrk="1" hangingPunct="1">
              <a:buFont typeface="Arial" panose="020B0604020202020204" pitchFamily="34" charset="0"/>
              <a:buChar char="•"/>
              <a:defRPr/>
            </a:pPr>
            <a:r>
              <a:rPr lang="en-US" sz="3200" dirty="0">
                <a:solidFill>
                  <a:schemeClr val="accent4">
                    <a:lumMod val="75000"/>
                  </a:schemeClr>
                </a:solidFill>
                <a:latin typeface="+mn-lt"/>
              </a:rPr>
              <a:t>Scholarships to colleges and universities only cover tuition. </a:t>
            </a:r>
          </a:p>
          <a:p>
            <a:pPr marL="457200" indent="-457200" eaLnBrk="1" hangingPunct="1">
              <a:buFont typeface="Arial" panose="020B0604020202020204" pitchFamily="34" charset="0"/>
              <a:buChar char="•"/>
              <a:defRPr/>
            </a:pPr>
            <a:r>
              <a:rPr lang="en-US" sz="3200" dirty="0">
                <a:solidFill>
                  <a:schemeClr val="accent4">
                    <a:lumMod val="75000"/>
                  </a:schemeClr>
                </a:solidFill>
                <a:latin typeface="+mn-lt"/>
              </a:rPr>
              <a:t>Textbooks and required fees are not covered. </a:t>
            </a:r>
          </a:p>
          <a:p>
            <a:pPr marL="457200" indent="-457200" eaLnBrk="1" hangingPunct="1">
              <a:buFont typeface="Arial" panose="020B0604020202020204" pitchFamily="34" charset="0"/>
              <a:buChar char="•"/>
              <a:defRPr/>
            </a:pPr>
            <a:r>
              <a:rPr lang="en-US" sz="3200" dirty="0">
                <a:solidFill>
                  <a:schemeClr val="accent4">
                    <a:lumMod val="75000"/>
                  </a:schemeClr>
                </a:solidFill>
                <a:latin typeface="+mn-lt"/>
              </a:rPr>
              <a:t>Please refer to the College Tuition Guidelines on our webpage for more details.</a:t>
            </a:r>
          </a:p>
          <a:p>
            <a:pPr lvl="1" algn="ctr">
              <a:buFont typeface="Arial" charset="0"/>
              <a:buNone/>
              <a:defRPr/>
            </a:pPr>
            <a:endParaRPr lang="en-US" sz="3200" dirty="0">
              <a:solidFill>
                <a:schemeClr val="tx1">
                  <a:tint val="75000"/>
                </a:schemeClr>
              </a:solidFill>
              <a:latin typeface="+mn-lt"/>
            </a:endParaRPr>
          </a:p>
          <a:p>
            <a:pPr lvl="1" algn="ctr">
              <a:buFont typeface="Arial" charset="0"/>
              <a:buNone/>
              <a:defRPr/>
            </a:pPr>
            <a:endParaRPr lang="en-US" sz="3200" dirty="0">
              <a:solidFill>
                <a:schemeClr val="tx1">
                  <a:tint val="75000"/>
                </a:schemeClr>
              </a:solidFill>
              <a:latin typeface="+mn-lt"/>
            </a:endParaRPr>
          </a:p>
          <a:p>
            <a:pPr lvl="2" algn="ctr" eaLnBrk="1" hangingPunct="1">
              <a:lnSpc>
                <a:spcPct val="90000"/>
              </a:lnSpc>
              <a:spcBef>
                <a:spcPct val="20000"/>
              </a:spcBef>
              <a:buClr>
                <a:schemeClr val="accent2"/>
              </a:buClr>
              <a:defRPr/>
            </a:pPr>
            <a:endParaRPr lang="en-US" sz="3200" dirty="0">
              <a:solidFill>
                <a:schemeClr val="tx1">
                  <a:tint val="75000"/>
                </a:schemeClr>
              </a:solidFill>
              <a:latin typeface="+mn-lt"/>
            </a:endParaRPr>
          </a:p>
          <a:p>
            <a:pPr lvl="1" algn="ctr">
              <a:spcBef>
                <a:spcPct val="20000"/>
              </a:spcBef>
              <a:buFont typeface="Arial" charset="0"/>
              <a:buNone/>
              <a:defRPr/>
            </a:pPr>
            <a:endParaRPr lang="en-US" sz="3200" dirty="0">
              <a:solidFill>
                <a:schemeClr val="tx1">
                  <a:tint val="75000"/>
                </a:schemeClr>
              </a:solidFill>
              <a:latin typeface="+mn-lt"/>
            </a:endParaRPr>
          </a:p>
        </p:txBody>
      </p:sp>
      <p:grpSp>
        <p:nvGrpSpPr>
          <p:cNvPr id="30727" name="Group 8"/>
          <p:cNvGrpSpPr>
            <a:grpSpLocks/>
          </p:cNvGrpSpPr>
          <p:nvPr/>
        </p:nvGrpSpPr>
        <p:grpSpPr bwMode="auto">
          <a:xfrm>
            <a:off x="465138" y="325438"/>
            <a:ext cx="8101012" cy="847725"/>
            <a:chOff x="465221" y="325210"/>
            <a:chExt cx="8100929" cy="847170"/>
          </a:xfrm>
        </p:grpSpPr>
        <p:pic>
          <p:nvPicPr>
            <p:cNvPr id="3072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31748" name="Group 6"/>
          <p:cNvGrpSpPr>
            <a:grpSpLocks/>
          </p:cNvGrpSpPr>
          <p:nvPr/>
        </p:nvGrpSpPr>
        <p:grpSpPr bwMode="auto">
          <a:xfrm>
            <a:off x="457200" y="279400"/>
            <a:ext cx="8108950" cy="914400"/>
            <a:chOff x="457200" y="381000"/>
            <a:chExt cx="8109472" cy="914400"/>
          </a:xfrm>
        </p:grpSpPr>
        <p:pic>
          <p:nvPicPr>
            <p:cNvPr id="3175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749"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47675" y="1219200"/>
            <a:ext cx="8229600" cy="4830763"/>
          </a:xfrm>
          <a:prstGeom prst="rect">
            <a:avLst/>
          </a:prstGeom>
          <a:noFill/>
          <a:ln w="9525">
            <a:noFill/>
            <a:miter lim="800000"/>
            <a:headEnd/>
            <a:tailEnd/>
          </a:ln>
        </p:spPr>
        <p:txBody>
          <a:bodyPr/>
          <a:lstStyle/>
          <a:p>
            <a:pPr eaLnBrk="1" hangingPunct="1">
              <a:lnSpc>
                <a:spcPct val="90000"/>
              </a:lnSpc>
              <a:spcBef>
                <a:spcPct val="20000"/>
              </a:spcBef>
              <a:buClr>
                <a:schemeClr val="accent4">
                  <a:lumMod val="50000"/>
                </a:schemeClr>
              </a:buClr>
              <a:buFont typeface="Arial" pitchFamily="34" charset="0"/>
              <a:buChar char="•"/>
              <a:defRPr/>
            </a:pPr>
            <a:r>
              <a:rPr lang="en-US" sz="3600" dirty="0">
                <a:solidFill>
                  <a:schemeClr val="accent4">
                    <a:lumMod val="75000"/>
                  </a:schemeClr>
                </a:solidFill>
                <a:latin typeface="+mn-lt"/>
              </a:rPr>
              <a:t>College Tuition </a:t>
            </a:r>
          </a:p>
          <a:p>
            <a:pPr marL="285750" indent="-285750" eaLnBrk="1" hangingPunct="1">
              <a:buFont typeface="Arial" panose="020B0604020202020204" pitchFamily="34" charset="0"/>
              <a:buChar char="•"/>
              <a:defRPr/>
            </a:pPr>
            <a:r>
              <a:rPr lang="en-US" sz="2800" dirty="0">
                <a:solidFill>
                  <a:schemeClr val="accent4">
                    <a:lumMod val="75000"/>
                  </a:schemeClr>
                </a:solidFill>
                <a:latin typeface="+mn-lt"/>
              </a:rPr>
              <a:t>An award letter will be mailed to your home address which includes an award agreement that you will need to complete and return in order to complete the process. </a:t>
            </a:r>
          </a:p>
          <a:p>
            <a:pPr marL="285750" indent="-285750" eaLnBrk="1" hangingPunct="1">
              <a:buFont typeface="Arial" panose="020B0604020202020204" pitchFamily="34" charset="0"/>
              <a:buChar char="•"/>
              <a:defRPr/>
            </a:pPr>
            <a:r>
              <a:rPr lang="en-US" sz="2800" dirty="0">
                <a:solidFill>
                  <a:schemeClr val="accent4">
                    <a:lumMod val="75000"/>
                  </a:schemeClr>
                </a:solidFill>
                <a:latin typeface="+mn-lt"/>
              </a:rPr>
              <a:t>An award notice will also be sent to your school on your behalf. </a:t>
            </a:r>
          </a:p>
          <a:p>
            <a:pPr marL="285750" indent="-285750" eaLnBrk="1" hangingPunct="1">
              <a:buFont typeface="Arial" panose="020B0604020202020204" pitchFamily="34" charset="0"/>
              <a:buChar char="•"/>
              <a:defRPr/>
            </a:pPr>
            <a:r>
              <a:rPr lang="en-US" sz="2800" dirty="0">
                <a:solidFill>
                  <a:schemeClr val="accent4">
                    <a:lumMod val="75000"/>
                  </a:schemeClr>
                </a:solidFill>
                <a:latin typeface="+mn-lt"/>
              </a:rPr>
              <a:t>If your scholarship application is received incomplete, a checklist requesting additional information will be mailed to you.  Contact the scholarship department about the status of your application.</a:t>
            </a:r>
          </a:p>
          <a:p>
            <a:pPr eaLnBrk="1" hangingPunct="1">
              <a:defRPr/>
            </a:pPr>
            <a:r>
              <a:rPr lang="en-US" sz="3200" dirty="0">
                <a:solidFill>
                  <a:schemeClr val="accent4">
                    <a:lumMod val="75000"/>
                  </a:schemeClr>
                </a:solidFill>
                <a:latin typeface="+mn-lt"/>
              </a:rPr>
              <a:t> </a:t>
            </a:r>
            <a:endParaRPr lang="en-US" sz="3200" dirty="0">
              <a:solidFill>
                <a:schemeClr val="tx1">
                  <a:tint val="75000"/>
                </a:schemeClr>
              </a:solidFill>
              <a:latin typeface="+mn-lt"/>
            </a:endParaRPr>
          </a:p>
          <a:p>
            <a:pPr lvl="1" algn="ctr">
              <a:buFont typeface="Arial" charset="0"/>
              <a:buNone/>
              <a:defRPr/>
            </a:pPr>
            <a:endParaRPr lang="en-US" sz="3200" dirty="0">
              <a:solidFill>
                <a:schemeClr val="tx1">
                  <a:tint val="75000"/>
                </a:schemeClr>
              </a:solidFill>
              <a:latin typeface="+mn-lt"/>
            </a:endParaRPr>
          </a:p>
          <a:p>
            <a:pPr lvl="2" algn="ctr" eaLnBrk="1" hangingPunct="1">
              <a:lnSpc>
                <a:spcPct val="90000"/>
              </a:lnSpc>
              <a:spcBef>
                <a:spcPct val="20000"/>
              </a:spcBef>
              <a:buClr>
                <a:schemeClr val="accent2"/>
              </a:buClr>
              <a:defRPr/>
            </a:pPr>
            <a:endParaRPr lang="en-US" sz="3200" dirty="0">
              <a:solidFill>
                <a:schemeClr val="tx1">
                  <a:tint val="75000"/>
                </a:schemeClr>
              </a:solidFill>
              <a:latin typeface="+mn-lt"/>
            </a:endParaRPr>
          </a:p>
          <a:p>
            <a:pPr lvl="1" algn="ctr">
              <a:spcBef>
                <a:spcPct val="20000"/>
              </a:spcBef>
              <a:buFont typeface="Arial" charset="0"/>
              <a:buNone/>
              <a:defRPr/>
            </a:pPr>
            <a:endParaRPr lang="en-US" sz="3200" dirty="0">
              <a:solidFill>
                <a:schemeClr val="tx1">
                  <a:tint val="75000"/>
                </a:schemeClr>
              </a:solidFill>
              <a:latin typeface="+mn-lt"/>
            </a:endParaRPr>
          </a:p>
        </p:txBody>
      </p:sp>
      <p:grpSp>
        <p:nvGrpSpPr>
          <p:cNvPr id="31751" name="Group 8"/>
          <p:cNvGrpSpPr>
            <a:grpSpLocks/>
          </p:cNvGrpSpPr>
          <p:nvPr/>
        </p:nvGrpSpPr>
        <p:grpSpPr bwMode="auto">
          <a:xfrm>
            <a:off x="465138" y="325438"/>
            <a:ext cx="8101012" cy="847725"/>
            <a:chOff x="465221" y="325210"/>
            <a:chExt cx="8100929" cy="847170"/>
          </a:xfrm>
        </p:grpSpPr>
        <p:pic>
          <p:nvPicPr>
            <p:cNvPr id="3175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32772" name="Group 6"/>
          <p:cNvGrpSpPr>
            <a:grpSpLocks/>
          </p:cNvGrpSpPr>
          <p:nvPr/>
        </p:nvGrpSpPr>
        <p:grpSpPr bwMode="auto">
          <a:xfrm>
            <a:off x="457200" y="279400"/>
            <a:ext cx="8108950" cy="914400"/>
            <a:chOff x="457200" y="381000"/>
            <a:chExt cx="8109472" cy="914400"/>
          </a:xfrm>
        </p:grpSpPr>
        <p:pic>
          <p:nvPicPr>
            <p:cNvPr id="3277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773"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bwMode="auto">
          <a:xfrm>
            <a:off x="447675" y="1219200"/>
            <a:ext cx="8229600" cy="5486400"/>
          </a:xfrm>
          <a:prstGeom prst="rect">
            <a:avLst/>
          </a:prstGeom>
          <a:noFill/>
          <a:ln w="9525">
            <a:noFill/>
            <a:miter lim="800000"/>
            <a:headEnd/>
            <a:tailEnd/>
          </a:ln>
        </p:spPr>
        <p:txBody>
          <a:bodyPr/>
          <a:lstStyle/>
          <a:p>
            <a:pPr eaLnBrk="1" hangingPunct="1">
              <a:defRPr/>
            </a:pPr>
            <a:r>
              <a:rPr lang="en-US" sz="3200" b="1" dirty="0">
                <a:solidFill>
                  <a:schemeClr val="accent4">
                    <a:lumMod val="75000"/>
                  </a:schemeClr>
                </a:solidFill>
                <a:latin typeface="+mn-lt"/>
              </a:rPr>
              <a:t>College Tuition Application Deadlines:</a:t>
            </a:r>
          </a:p>
          <a:p>
            <a:pPr eaLnBrk="1" hangingPunct="1">
              <a:defRPr/>
            </a:pPr>
            <a:endParaRPr lang="en-US" sz="1000" b="1" dirty="0">
              <a:solidFill>
                <a:schemeClr val="accent4">
                  <a:lumMod val="75000"/>
                </a:schemeClr>
              </a:solidFill>
              <a:latin typeface="+mn-lt"/>
            </a:endParaRPr>
          </a:p>
          <a:p>
            <a:pPr>
              <a:defRPr/>
            </a:pPr>
            <a:r>
              <a:rPr lang="en-US" sz="2800" b="1" dirty="0">
                <a:solidFill>
                  <a:schemeClr val="accent4">
                    <a:lumMod val="75000"/>
                  </a:schemeClr>
                </a:solidFill>
                <a:latin typeface="+mn-lt"/>
              </a:rPr>
              <a:t>Summer Semester-April 16</a:t>
            </a:r>
            <a:endParaRPr lang="en-US" sz="2800" dirty="0">
              <a:solidFill>
                <a:schemeClr val="accent4">
                  <a:lumMod val="75000"/>
                </a:schemeClr>
              </a:solidFill>
              <a:latin typeface="+mn-lt"/>
            </a:endParaRPr>
          </a:p>
          <a:p>
            <a:pPr>
              <a:defRPr/>
            </a:pPr>
            <a:r>
              <a:rPr lang="en-US" sz="2800" b="1" dirty="0">
                <a:solidFill>
                  <a:schemeClr val="accent4">
                    <a:lumMod val="75000"/>
                  </a:schemeClr>
                </a:solidFill>
                <a:latin typeface="+mn-lt"/>
              </a:rPr>
              <a:t>Fall Semester – July 17 </a:t>
            </a:r>
            <a:endParaRPr lang="en-US" sz="2800" dirty="0">
              <a:solidFill>
                <a:schemeClr val="accent4">
                  <a:lumMod val="75000"/>
                </a:schemeClr>
              </a:solidFill>
              <a:latin typeface="+mn-lt"/>
            </a:endParaRPr>
          </a:p>
          <a:p>
            <a:pPr>
              <a:defRPr/>
            </a:pPr>
            <a:r>
              <a:rPr lang="en-US" sz="2800" b="1" dirty="0">
                <a:solidFill>
                  <a:schemeClr val="accent4">
                    <a:lumMod val="75000"/>
                  </a:schemeClr>
                </a:solidFill>
                <a:latin typeface="+mn-lt"/>
              </a:rPr>
              <a:t>Spring Semester – Nov 27 </a:t>
            </a:r>
          </a:p>
          <a:p>
            <a:pPr>
              <a:defRPr/>
            </a:pPr>
            <a:endParaRPr lang="en-US" dirty="0">
              <a:solidFill>
                <a:schemeClr val="accent4">
                  <a:lumMod val="75000"/>
                </a:schemeClr>
              </a:solidFill>
              <a:latin typeface="+mn-lt"/>
            </a:endParaRPr>
          </a:p>
          <a:p>
            <a:pPr>
              <a:defRPr/>
            </a:pPr>
            <a:r>
              <a:rPr lang="en-US" sz="2800" b="1" dirty="0">
                <a:solidFill>
                  <a:schemeClr val="accent4">
                    <a:lumMod val="75000"/>
                  </a:schemeClr>
                </a:solidFill>
                <a:latin typeface="+mn-lt"/>
              </a:rPr>
              <a:t>For Louisiana Tech University: </a:t>
            </a:r>
            <a:endParaRPr lang="en-US" sz="2800" dirty="0">
              <a:solidFill>
                <a:schemeClr val="accent4">
                  <a:lumMod val="75000"/>
                </a:schemeClr>
              </a:solidFill>
              <a:latin typeface="+mn-lt"/>
            </a:endParaRPr>
          </a:p>
          <a:p>
            <a:pPr>
              <a:defRPr/>
            </a:pPr>
            <a:r>
              <a:rPr lang="en-US" sz="2800" b="1" dirty="0">
                <a:solidFill>
                  <a:schemeClr val="accent4">
                    <a:lumMod val="75000"/>
                  </a:schemeClr>
                </a:solidFill>
                <a:latin typeface="+mn-lt"/>
              </a:rPr>
              <a:t>Summer Quarter—May 2</a:t>
            </a:r>
          </a:p>
          <a:p>
            <a:pPr>
              <a:defRPr/>
            </a:pPr>
            <a:r>
              <a:rPr lang="en-US" sz="2800" b="1" dirty="0">
                <a:solidFill>
                  <a:schemeClr val="accent4">
                    <a:lumMod val="75000"/>
                  </a:schemeClr>
                </a:solidFill>
                <a:latin typeface="+mn-lt"/>
              </a:rPr>
              <a:t>Fall Quarter – Aug 8 </a:t>
            </a:r>
            <a:endParaRPr lang="en-US" sz="2800" dirty="0">
              <a:solidFill>
                <a:schemeClr val="accent4">
                  <a:lumMod val="75000"/>
                </a:schemeClr>
              </a:solidFill>
              <a:latin typeface="+mn-lt"/>
            </a:endParaRPr>
          </a:p>
          <a:p>
            <a:pPr>
              <a:defRPr/>
            </a:pPr>
            <a:r>
              <a:rPr lang="en-US" sz="2800" b="1" dirty="0">
                <a:solidFill>
                  <a:schemeClr val="accent4">
                    <a:lumMod val="75000"/>
                  </a:schemeClr>
                </a:solidFill>
                <a:latin typeface="+mn-lt"/>
              </a:rPr>
              <a:t>Winter Quarter – Oct 30 </a:t>
            </a:r>
            <a:endParaRPr lang="en-US" sz="2800" dirty="0">
              <a:solidFill>
                <a:schemeClr val="accent4">
                  <a:lumMod val="75000"/>
                </a:schemeClr>
              </a:solidFill>
              <a:latin typeface="+mn-lt"/>
            </a:endParaRPr>
          </a:p>
          <a:p>
            <a:pPr>
              <a:defRPr/>
            </a:pPr>
            <a:r>
              <a:rPr lang="en-US" sz="2800" b="1" dirty="0">
                <a:solidFill>
                  <a:schemeClr val="accent4">
                    <a:lumMod val="75000"/>
                  </a:schemeClr>
                </a:solidFill>
                <a:latin typeface="+mn-lt"/>
              </a:rPr>
              <a:t>Spring Quarter – Feb 6 </a:t>
            </a:r>
          </a:p>
          <a:p>
            <a:pPr>
              <a:defRPr/>
            </a:pPr>
            <a:endParaRPr lang="en-US" sz="2800" b="1" dirty="0">
              <a:solidFill>
                <a:schemeClr val="accent4">
                  <a:lumMod val="75000"/>
                </a:schemeClr>
              </a:solidFill>
              <a:latin typeface="+mn-lt"/>
            </a:endParaRPr>
          </a:p>
          <a:p>
            <a:pPr>
              <a:defRPr/>
            </a:pPr>
            <a:r>
              <a:rPr lang="en-US" sz="2000" b="1" dirty="0">
                <a:solidFill>
                  <a:schemeClr val="accent4">
                    <a:lumMod val="75000"/>
                  </a:schemeClr>
                </a:solidFill>
                <a:latin typeface="+mn-lt"/>
              </a:rPr>
              <a:t>*These dates do not change.  Please make your calendars now for reminders.  Late applications will not be processed. </a:t>
            </a:r>
          </a:p>
          <a:p>
            <a:pPr>
              <a:defRPr/>
            </a:pPr>
            <a:endParaRPr lang="en-US" sz="2800" dirty="0">
              <a:solidFill>
                <a:schemeClr val="accent4">
                  <a:lumMod val="75000"/>
                </a:schemeClr>
              </a:solidFill>
              <a:latin typeface="+mn-lt"/>
            </a:endParaRPr>
          </a:p>
          <a:p>
            <a:pPr lvl="1" algn="ctr">
              <a:buFont typeface="Arial" charset="0"/>
              <a:buNone/>
              <a:defRPr/>
            </a:pPr>
            <a:endParaRPr lang="en-US" sz="3200" dirty="0">
              <a:solidFill>
                <a:schemeClr val="tx1">
                  <a:tint val="75000"/>
                </a:schemeClr>
              </a:solidFill>
              <a:latin typeface="+mn-lt"/>
            </a:endParaRPr>
          </a:p>
          <a:p>
            <a:pPr lvl="1" algn="ctr">
              <a:buFont typeface="Arial" charset="0"/>
              <a:buNone/>
              <a:defRPr/>
            </a:pPr>
            <a:endParaRPr lang="en-US" sz="3200" dirty="0">
              <a:solidFill>
                <a:schemeClr val="tx1">
                  <a:tint val="75000"/>
                </a:schemeClr>
              </a:solidFill>
              <a:latin typeface="+mn-lt"/>
            </a:endParaRPr>
          </a:p>
          <a:p>
            <a:pPr lvl="2" algn="ctr" eaLnBrk="1" hangingPunct="1">
              <a:lnSpc>
                <a:spcPct val="90000"/>
              </a:lnSpc>
              <a:spcBef>
                <a:spcPct val="20000"/>
              </a:spcBef>
              <a:buClr>
                <a:schemeClr val="accent2"/>
              </a:buClr>
              <a:defRPr/>
            </a:pPr>
            <a:endParaRPr lang="en-US" sz="3200" dirty="0">
              <a:solidFill>
                <a:schemeClr val="tx1">
                  <a:tint val="75000"/>
                </a:schemeClr>
              </a:solidFill>
              <a:latin typeface="+mn-lt"/>
            </a:endParaRPr>
          </a:p>
          <a:p>
            <a:pPr lvl="1" algn="ctr">
              <a:spcBef>
                <a:spcPct val="20000"/>
              </a:spcBef>
              <a:buFont typeface="Arial" charset="0"/>
              <a:buNone/>
              <a:defRPr/>
            </a:pPr>
            <a:endParaRPr lang="en-US" sz="3200" dirty="0">
              <a:solidFill>
                <a:schemeClr val="tx1">
                  <a:tint val="75000"/>
                </a:schemeClr>
              </a:solidFill>
              <a:latin typeface="+mn-lt"/>
            </a:endParaRPr>
          </a:p>
        </p:txBody>
      </p:sp>
      <p:grpSp>
        <p:nvGrpSpPr>
          <p:cNvPr id="32775" name="Group 9"/>
          <p:cNvGrpSpPr>
            <a:grpSpLocks/>
          </p:cNvGrpSpPr>
          <p:nvPr/>
        </p:nvGrpSpPr>
        <p:grpSpPr bwMode="auto">
          <a:xfrm>
            <a:off x="465138" y="325438"/>
            <a:ext cx="8101012" cy="847725"/>
            <a:chOff x="465221" y="325210"/>
            <a:chExt cx="8100929" cy="847170"/>
          </a:xfrm>
        </p:grpSpPr>
        <p:pic>
          <p:nvPicPr>
            <p:cNvPr id="3277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33796" name="Group 6"/>
          <p:cNvGrpSpPr>
            <a:grpSpLocks/>
          </p:cNvGrpSpPr>
          <p:nvPr/>
        </p:nvGrpSpPr>
        <p:grpSpPr bwMode="auto">
          <a:xfrm>
            <a:off x="457200" y="279400"/>
            <a:ext cx="8108950" cy="914400"/>
            <a:chOff x="457200" y="381000"/>
            <a:chExt cx="8109472" cy="914400"/>
          </a:xfrm>
        </p:grpSpPr>
        <p:pic>
          <p:nvPicPr>
            <p:cNvPr id="3380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797"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57200" y="1295400"/>
            <a:ext cx="8229600" cy="4830763"/>
          </a:xfrm>
          <a:prstGeom prst="rect">
            <a:avLst/>
          </a:prstGeom>
          <a:noFill/>
          <a:ln w="9525">
            <a:noFill/>
            <a:miter lim="800000"/>
            <a:headEnd/>
            <a:tailEnd/>
          </a:ln>
        </p:spPr>
        <p:txBody>
          <a:bodyPr/>
          <a:lstStyle/>
          <a:p>
            <a:pPr eaLnBrk="1" hangingPunct="1">
              <a:lnSpc>
                <a:spcPct val="90000"/>
              </a:lnSpc>
              <a:spcBef>
                <a:spcPct val="20000"/>
              </a:spcBef>
              <a:buClr>
                <a:schemeClr val="accent4">
                  <a:lumMod val="50000"/>
                </a:schemeClr>
              </a:buClr>
              <a:buFont typeface="Arial" pitchFamily="34" charset="0"/>
              <a:buChar char="•"/>
              <a:defRPr/>
            </a:pPr>
            <a:r>
              <a:rPr lang="en-US" sz="3600" dirty="0">
                <a:solidFill>
                  <a:schemeClr val="accent4">
                    <a:lumMod val="75000"/>
                  </a:schemeClr>
                </a:solidFill>
                <a:latin typeface="+mn-lt"/>
              </a:rPr>
              <a:t>CDA Assessment Fee Scholarship</a:t>
            </a:r>
          </a:p>
          <a:p>
            <a:pPr lvl="1" eaLnBrk="1" hangingPunct="1">
              <a:lnSpc>
                <a:spcPct val="90000"/>
              </a:lnSpc>
              <a:spcBef>
                <a:spcPct val="20000"/>
              </a:spcBef>
              <a:buClr>
                <a:schemeClr val="accent4">
                  <a:lumMod val="50000"/>
                </a:schemeClr>
              </a:buClr>
              <a:buFont typeface="Arial" pitchFamily="34" charset="0"/>
              <a:buChar char="•"/>
              <a:defRPr/>
            </a:pPr>
            <a:endParaRPr lang="en-US" sz="800" dirty="0">
              <a:solidFill>
                <a:schemeClr val="accent4">
                  <a:lumMod val="75000"/>
                </a:schemeClr>
              </a:solidFill>
              <a:latin typeface="+mn-lt"/>
            </a:endParaRPr>
          </a:p>
          <a:p>
            <a:pPr marL="571500" indent="-571500" eaLnBrk="1" hangingPunct="1">
              <a:buFont typeface="Arial" panose="020B0604020202020204" pitchFamily="34" charset="0"/>
              <a:buChar char="•"/>
              <a:defRPr/>
            </a:pPr>
            <a:r>
              <a:rPr lang="en-US" sz="3600" dirty="0">
                <a:solidFill>
                  <a:schemeClr val="accent4">
                    <a:lumMod val="75000"/>
                  </a:schemeClr>
                </a:solidFill>
                <a:latin typeface="+mn-lt"/>
              </a:rPr>
              <a:t>Now pays the entire $425 CDA Assessment fee </a:t>
            </a:r>
          </a:p>
          <a:p>
            <a:pPr marL="571500" indent="-571500" eaLnBrk="1" hangingPunct="1">
              <a:buFont typeface="Arial" panose="020B0604020202020204" pitchFamily="34" charset="0"/>
              <a:buChar char="•"/>
              <a:defRPr/>
            </a:pPr>
            <a:r>
              <a:rPr lang="en-US" sz="3600" dirty="0">
                <a:solidFill>
                  <a:schemeClr val="accent4">
                    <a:lumMod val="75000"/>
                  </a:schemeClr>
                </a:solidFill>
                <a:latin typeface="+mn-lt"/>
              </a:rPr>
              <a:t>Paid directly to the CDA Council </a:t>
            </a:r>
          </a:p>
          <a:p>
            <a:pPr marL="571500" indent="-571500" eaLnBrk="1" hangingPunct="1">
              <a:buFont typeface="Arial" panose="020B0604020202020204" pitchFamily="34" charset="0"/>
              <a:buChar char="•"/>
              <a:defRPr/>
            </a:pPr>
            <a:r>
              <a:rPr lang="en-US" sz="3600" dirty="0">
                <a:solidFill>
                  <a:schemeClr val="accent4">
                    <a:lumMod val="75000"/>
                  </a:schemeClr>
                </a:solidFill>
                <a:latin typeface="+mn-lt"/>
              </a:rPr>
              <a:t>Applicant is responsible for purchasing the CDA Competency Standards book (approx. $25). </a:t>
            </a:r>
          </a:p>
          <a:p>
            <a:pPr eaLnBrk="1" hangingPunct="1">
              <a:defRPr/>
            </a:pPr>
            <a:r>
              <a:rPr lang="en-US" b="1" dirty="0">
                <a:latin typeface="Arial" charset="0"/>
              </a:rPr>
              <a:t> </a:t>
            </a:r>
            <a:endParaRPr lang="en-US" sz="3600" dirty="0">
              <a:latin typeface="Arial" charset="0"/>
            </a:endParaRPr>
          </a:p>
          <a:p>
            <a:pPr lvl="1" algn="ctr">
              <a:buFont typeface="Arial" charset="0"/>
              <a:buNone/>
              <a:defRPr/>
            </a:pPr>
            <a:endParaRPr lang="en-US" sz="2400" dirty="0">
              <a:solidFill>
                <a:schemeClr val="tx1">
                  <a:tint val="75000"/>
                </a:schemeClr>
              </a:solidFill>
              <a:latin typeface="+mn-lt"/>
            </a:endParaRPr>
          </a:p>
          <a:p>
            <a:pPr lvl="2" algn="ctr" eaLnBrk="1" hangingPunct="1">
              <a:lnSpc>
                <a:spcPct val="90000"/>
              </a:lnSpc>
              <a:spcBef>
                <a:spcPct val="20000"/>
              </a:spcBef>
              <a:buClr>
                <a:schemeClr val="accent2"/>
              </a:buClr>
              <a:defRPr/>
            </a:pPr>
            <a:endParaRPr lang="en-US" sz="2400" dirty="0">
              <a:solidFill>
                <a:schemeClr val="tx1">
                  <a:tint val="75000"/>
                </a:schemeClr>
              </a:solidFill>
              <a:latin typeface="+mn-lt"/>
            </a:endParaRPr>
          </a:p>
          <a:p>
            <a:pPr lvl="1" algn="ctr">
              <a:spcBef>
                <a:spcPct val="20000"/>
              </a:spcBef>
              <a:buFont typeface="Arial" charset="0"/>
              <a:buNone/>
              <a:defRPr/>
            </a:pPr>
            <a:endParaRPr lang="en-US" sz="2800" dirty="0">
              <a:solidFill>
                <a:schemeClr val="tx1">
                  <a:tint val="75000"/>
                </a:schemeClr>
              </a:solidFill>
              <a:latin typeface="+mn-lt"/>
            </a:endParaRPr>
          </a:p>
        </p:txBody>
      </p:sp>
      <p:grpSp>
        <p:nvGrpSpPr>
          <p:cNvPr id="33799" name="Group 8"/>
          <p:cNvGrpSpPr>
            <a:grpSpLocks/>
          </p:cNvGrpSpPr>
          <p:nvPr/>
        </p:nvGrpSpPr>
        <p:grpSpPr bwMode="auto">
          <a:xfrm>
            <a:off x="465138" y="325438"/>
            <a:ext cx="8101012" cy="847725"/>
            <a:chOff x="465221" y="325210"/>
            <a:chExt cx="8100929" cy="847170"/>
          </a:xfrm>
        </p:grpSpPr>
        <p:pic>
          <p:nvPicPr>
            <p:cNvPr id="3380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34820" name="Group 6"/>
          <p:cNvGrpSpPr>
            <a:grpSpLocks/>
          </p:cNvGrpSpPr>
          <p:nvPr/>
        </p:nvGrpSpPr>
        <p:grpSpPr bwMode="auto">
          <a:xfrm>
            <a:off x="457200" y="279400"/>
            <a:ext cx="8108950" cy="914400"/>
            <a:chOff x="457200" y="381000"/>
            <a:chExt cx="8109472" cy="914400"/>
          </a:xfrm>
        </p:grpSpPr>
        <p:pic>
          <p:nvPicPr>
            <p:cNvPr id="3482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821"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57200" y="1295400"/>
            <a:ext cx="8229600" cy="5562600"/>
          </a:xfrm>
          <a:prstGeom prst="rect">
            <a:avLst/>
          </a:prstGeom>
          <a:noFill/>
          <a:ln w="9525">
            <a:noFill/>
            <a:miter lim="800000"/>
            <a:headEnd/>
            <a:tailEnd/>
          </a:ln>
        </p:spPr>
        <p:txBody>
          <a:bodyPr/>
          <a:lstStyle/>
          <a:p>
            <a:pPr eaLnBrk="1" hangingPunct="1">
              <a:lnSpc>
                <a:spcPct val="90000"/>
              </a:lnSpc>
              <a:spcBef>
                <a:spcPct val="20000"/>
              </a:spcBef>
              <a:buClr>
                <a:schemeClr val="accent4">
                  <a:lumMod val="50000"/>
                </a:schemeClr>
              </a:buClr>
              <a:buFont typeface="Arial" pitchFamily="34" charset="0"/>
              <a:buChar char="•"/>
              <a:defRPr/>
            </a:pPr>
            <a:r>
              <a:rPr lang="en-US" sz="3200" dirty="0">
                <a:solidFill>
                  <a:schemeClr val="accent4">
                    <a:lumMod val="75000"/>
                  </a:schemeClr>
                </a:solidFill>
                <a:latin typeface="+mn-lt"/>
              </a:rPr>
              <a:t>CDA Assessment Fee Scholarship</a:t>
            </a:r>
            <a:endParaRPr lang="en-US" sz="3200" dirty="0">
              <a:latin typeface="+mn-lt"/>
            </a:endParaRPr>
          </a:p>
          <a:p>
            <a:pPr lvl="1" eaLnBrk="1" hangingPunct="1">
              <a:lnSpc>
                <a:spcPct val="90000"/>
              </a:lnSpc>
              <a:spcBef>
                <a:spcPct val="20000"/>
              </a:spcBef>
              <a:buClr>
                <a:schemeClr val="accent4">
                  <a:lumMod val="50000"/>
                </a:schemeClr>
              </a:buClr>
              <a:buFont typeface="Arial" pitchFamily="34" charset="0"/>
              <a:buChar char="•"/>
              <a:defRPr/>
            </a:pPr>
            <a:r>
              <a:rPr lang="en-US" sz="3200" dirty="0">
                <a:solidFill>
                  <a:schemeClr val="accent4">
                    <a:lumMod val="75000"/>
                  </a:schemeClr>
                </a:solidFill>
                <a:latin typeface="+mn-lt"/>
              </a:rPr>
              <a:t>Submit the Scholarship Application </a:t>
            </a:r>
          </a:p>
          <a:p>
            <a:pPr lvl="1" eaLnBrk="1" hangingPunct="1">
              <a:lnSpc>
                <a:spcPct val="90000"/>
              </a:lnSpc>
              <a:spcBef>
                <a:spcPct val="20000"/>
              </a:spcBef>
              <a:buClr>
                <a:schemeClr val="accent4">
                  <a:lumMod val="50000"/>
                </a:schemeClr>
              </a:buClr>
              <a:buFont typeface="Arial" pitchFamily="34" charset="0"/>
              <a:buChar char="•"/>
              <a:defRPr/>
            </a:pPr>
            <a:r>
              <a:rPr lang="en-US" sz="3200" dirty="0">
                <a:solidFill>
                  <a:schemeClr val="accent4">
                    <a:lumMod val="75000"/>
                  </a:schemeClr>
                </a:solidFill>
                <a:latin typeface="+mn-lt"/>
              </a:rPr>
              <a:t>Return the CDA credential Application Check List (completed &amp; signed by your director, instructor, or CDA mentor)</a:t>
            </a:r>
          </a:p>
          <a:p>
            <a:pPr lvl="1" eaLnBrk="1" hangingPunct="1">
              <a:lnSpc>
                <a:spcPct val="90000"/>
              </a:lnSpc>
              <a:spcBef>
                <a:spcPct val="20000"/>
              </a:spcBef>
              <a:buClr>
                <a:schemeClr val="accent4">
                  <a:lumMod val="50000"/>
                </a:schemeClr>
              </a:buClr>
              <a:buFont typeface="Arial" pitchFamily="34" charset="0"/>
              <a:buChar char="•"/>
              <a:defRPr/>
            </a:pPr>
            <a:r>
              <a:rPr lang="en-US" sz="3200" dirty="0">
                <a:solidFill>
                  <a:schemeClr val="accent4">
                    <a:lumMod val="75000"/>
                  </a:schemeClr>
                </a:solidFill>
                <a:latin typeface="+mn-lt"/>
              </a:rPr>
              <a:t>Return your transcript or letter from a training institute verifying the completion of 120 clock hours of training (at least 10 hours in each of the 8 CDA subject areas) </a:t>
            </a:r>
          </a:p>
          <a:p>
            <a:pPr lvl="1" eaLnBrk="1" hangingPunct="1">
              <a:lnSpc>
                <a:spcPct val="90000"/>
              </a:lnSpc>
              <a:spcBef>
                <a:spcPct val="20000"/>
              </a:spcBef>
              <a:buClr>
                <a:schemeClr val="accent4">
                  <a:lumMod val="50000"/>
                </a:schemeClr>
              </a:buClr>
              <a:buFont typeface="Arial" pitchFamily="34" charset="0"/>
              <a:buChar char="•"/>
              <a:defRPr/>
            </a:pPr>
            <a:r>
              <a:rPr lang="en-US" sz="3200" dirty="0">
                <a:solidFill>
                  <a:schemeClr val="accent4">
                    <a:lumMod val="75000"/>
                  </a:schemeClr>
                </a:solidFill>
                <a:latin typeface="+mn-lt"/>
              </a:rPr>
              <a:t>Training must come from BESE approved training provider </a:t>
            </a:r>
            <a:r>
              <a:rPr lang="en-US" sz="2000" dirty="0">
                <a:solidFill>
                  <a:schemeClr val="accent4">
                    <a:lumMod val="75000"/>
                  </a:schemeClr>
                </a:solidFill>
                <a:latin typeface="+mn-lt"/>
              </a:rPr>
              <a:t>(unless you can document having already earned at least 37 hours of CDA training prior to 7/1/18)</a:t>
            </a:r>
          </a:p>
          <a:p>
            <a:pPr eaLnBrk="1" hangingPunct="1">
              <a:defRPr/>
            </a:pPr>
            <a:r>
              <a:rPr lang="en-US" sz="3200" b="1" dirty="0">
                <a:solidFill>
                  <a:schemeClr val="accent4">
                    <a:lumMod val="75000"/>
                  </a:schemeClr>
                </a:solidFill>
                <a:latin typeface="+mn-lt"/>
              </a:rPr>
              <a:t> </a:t>
            </a:r>
            <a:endParaRPr lang="en-US" sz="3200" dirty="0">
              <a:solidFill>
                <a:schemeClr val="accent4">
                  <a:lumMod val="75000"/>
                </a:schemeClr>
              </a:solidFill>
              <a:latin typeface="+mn-lt"/>
            </a:endParaRPr>
          </a:p>
        </p:txBody>
      </p:sp>
      <p:grpSp>
        <p:nvGrpSpPr>
          <p:cNvPr id="34823" name="Group 8"/>
          <p:cNvGrpSpPr>
            <a:grpSpLocks/>
          </p:cNvGrpSpPr>
          <p:nvPr/>
        </p:nvGrpSpPr>
        <p:grpSpPr bwMode="auto">
          <a:xfrm>
            <a:off x="465138" y="325438"/>
            <a:ext cx="8101012" cy="847725"/>
            <a:chOff x="465221" y="325210"/>
            <a:chExt cx="8100929" cy="847170"/>
          </a:xfrm>
        </p:grpSpPr>
        <p:pic>
          <p:nvPicPr>
            <p:cNvPr id="3482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35844" name="Group 6"/>
          <p:cNvGrpSpPr>
            <a:grpSpLocks/>
          </p:cNvGrpSpPr>
          <p:nvPr/>
        </p:nvGrpSpPr>
        <p:grpSpPr bwMode="auto">
          <a:xfrm>
            <a:off x="457200" y="279400"/>
            <a:ext cx="8108950" cy="914400"/>
            <a:chOff x="457200" y="381000"/>
            <a:chExt cx="8109472" cy="914400"/>
          </a:xfrm>
        </p:grpSpPr>
        <p:pic>
          <p:nvPicPr>
            <p:cNvPr id="3585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845"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57200" y="1295400"/>
            <a:ext cx="8229600" cy="4830763"/>
          </a:xfrm>
          <a:prstGeom prst="rect">
            <a:avLst/>
          </a:prstGeom>
          <a:noFill/>
          <a:ln w="9525">
            <a:noFill/>
            <a:miter lim="800000"/>
            <a:headEnd/>
            <a:tailEnd/>
          </a:ln>
        </p:spPr>
        <p:txBody>
          <a:bodyPr/>
          <a:lstStyle/>
          <a:p>
            <a:pPr eaLnBrk="1" hangingPunct="1">
              <a:lnSpc>
                <a:spcPct val="90000"/>
              </a:lnSpc>
              <a:spcBef>
                <a:spcPct val="20000"/>
              </a:spcBef>
              <a:buClr>
                <a:schemeClr val="accent4">
                  <a:lumMod val="50000"/>
                </a:schemeClr>
              </a:buClr>
              <a:buFont typeface="Arial" pitchFamily="34" charset="0"/>
              <a:buChar char="•"/>
              <a:defRPr/>
            </a:pPr>
            <a:r>
              <a:rPr lang="en-US" sz="3200" dirty="0">
                <a:solidFill>
                  <a:schemeClr val="accent4">
                    <a:lumMod val="75000"/>
                  </a:schemeClr>
                </a:solidFill>
                <a:latin typeface="+mn-lt"/>
              </a:rPr>
              <a:t>CDA Assessment Fee Scholarship</a:t>
            </a:r>
          </a:p>
          <a:p>
            <a:pPr lvl="1" eaLnBrk="1" hangingPunct="1">
              <a:lnSpc>
                <a:spcPct val="90000"/>
              </a:lnSpc>
              <a:spcBef>
                <a:spcPct val="20000"/>
              </a:spcBef>
              <a:buClr>
                <a:schemeClr val="accent4">
                  <a:lumMod val="50000"/>
                </a:schemeClr>
              </a:buClr>
              <a:buFont typeface="Arial" pitchFamily="34" charset="0"/>
              <a:buChar char="•"/>
              <a:defRPr/>
            </a:pPr>
            <a:r>
              <a:rPr lang="en-US" sz="3200" dirty="0">
                <a:solidFill>
                  <a:schemeClr val="accent4">
                    <a:lumMod val="75000"/>
                  </a:schemeClr>
                </a:solidFill>
                <a:latin typeface="+mn-lt"/>
              </a:rPr>
              <a:t>If awarded a scholarship, you will receive an </a:t>
            </a:r>
            <a:r>
              <a:rPr lang="en-US" sz="3200" i="1" dirty="0">
                <a:solidFill>
                  <a:schemeClr val="accent4">
                    <a:lumMod val="75000"/>
                  </a:schemeClr>
                </a:solidFill>
                <a:latin typeface="+mn-lt"/>
              </a:rPr>
              <a:t>award letter </a:t>
            </a:r>
            <a:r>
              <a:rPr lang="en-US" sz="3200" dirty="0">
                <a:solidFill>
                  <a:schemeClr val="accent4">
                    <a:lumMod val="75000"/>
                  </a:schemeClr>
                </a:solidFill>
                <a:latin typeface="+mn-lt"/>
              </a:rPr>
              <a:t>along with </a:t>
            </a:r>
            <a:r>
              <a:rPr lang="en-US" sz="3200" i="1" dirty="0">
                <a:solidFill>
                  <a:schemeClr val="accent4">
                    <a:lumMod val="75000"/>
                  </a:schemeClr>
                </a:solidFill>
                <a:latin typeface="+mn-lt"/>
              </a:rPr>
              <a:t>instructions</a:t>
            </a:r>
            <a:r>
              <a:rPr lang="en-US" sz="3200" dirty="0">
                <a:solidFill>
                  <a:schemeClr val="accent4">
                    <a:lumMod val="75000"/>
                  </a:schemeClr>
                </a:solidFill>
                <a:latin typeface="+mn-lt"/>
              </a:rPr>
              <a:t> on how to apply for your official CDA as a scholarship recipient.</a:t>
            </a:r>
          </a:p>
          <a:p>
            <a:pPr lvl="1" eaLnBrk="1" hangingPunct="1">
              <a:lnSpc>
                <a:spcPct val="90000"/>
              </a:lnSpc>
              <a:spcBef>
                <a:spcPct val="20000"/>
              </a:spcBef>
              <a:buClr>
                <a:schemeClr val="accent4">
                  <a:lumMod val="50000"/>
                </a:schemeClr>
              </a:buClr>
              <a:buFont typeface="Arial" pitchFamily="34" charset="0"/>
              <a:buChar char="•"/>
              <a:defRPr/>
            </a:pPr>
            <a:r>
              <a:rPr lang="en-US" sz="3200" dirty="0">
                <a:solidFill>
                  <a:schemeClr val="accent4">
                    <a:lumMod val="75000"/>
                  </a:schemeClr>
                </a:solidFill>
                <a:latin typeface="+mn-lt"/>
              </a:rPr>
              <a:t>Award letter also include an </a:t>
            </a:r>
            <a:r>
              <a:rPr lang="en-US" sz="3200" i="1" dirty="0">
                <a:solidFill>
                  <a:schemeClr val="accent4">
                    <a:lumMod val="75000"/>
                  </a:schemeClr>
                </a:solidFill>
                <a:latin typeface="+mn-lt"/>
              </a:rPr>
              <a:t>Award Agreement</a:t>
            </a:r>
            <a:r>
              <a:rPr lang="en-US" sz="3200" dirty="0">
                <a:solidFill>
                  <a:schemeClr val="accent4">
                    <a:lumMod val="75000"/>
                  </a:schemeClr>
                </a:solidFill>
                <a:latin typeface="+mn-lt"/>
              </a:rPr>
              <a:t> that you will have to fill out and return to Pathways (will need your CDA Candidate ID number to complete…. Begins with the number 2)</a:t>
            </a:r>
          </a:p>
          <a:p>
            <a:pPr lvl="1" eaLnBrk="1" hangingPunct="1">
              <a:lnSpc>
                <a:spcPct val="90000"/>
              </a:lnSpc>
              <a:spcBef>
                <a:spcPct val="20000"/>
              </a:spcBef>
              <a:buClr>
                <a:schemeClr val="accent4">
                  <a:lumMod val="50000"/>
                </a:schemeClr>
              </a:buClr>
              <a:defRPr/>
            </a:pPr>
            <a:endParaRPr lang="en-US" sz="2800" dirty="0">
              <a:solidFill>
                <a:schemeClr val="accent4">
                  <a:lumMod val="75000"/>
                </a:schemeClr>
              </a:solidFill>
              <a:latin typeface="+mn-lt"/>
            </a:endParaRPr>
          </a:p>
        </p:txBody>
      </p:sp>
      <p:grpSp>
        <p:nvGrpSpPr>
          <p:cNvPr id="35847" name="Group 8"/>
          <p:cNvGrpSpPr>
            <a:grpSpLocks/>
          </p:cNvGrpSpPr>
          <p:nvPr/>
        </p:nvGrpSpPr>
        <p:grpSpPr bwMode="auto">
          <a:xfrm>
            <a:off x="465138" y="325438"/>
            <a:ext cx="8101012" cy="847725"/>
            <a:chOff x="465221" y="325210"/>
            <a:chExt cx="8100929" cy="847170"/>
          </a:xfrm>
        </p:grpSpPr>
        <p:pic>
          <p:nvPicPr>
            <p:cNvPr id="3584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37892" name="Group 6"/>
          <p:cNvGrpSpPr>
            <a:grpSpLocks/>
          </p:cNvGrpSpPr>
          <p:nvPr/>
        </p:nvGrpSpPr>
        <p:grpSpPr bwMode="auto">
          <a:xfrm>
            <a:off x="457200" y="279400"/>
            <a:ext cx="8108950" cy="914400"/>
            <a:chOff x="457200" y="381000"/>
            <a:chExt cx="8109472" cy="914400"/>
          </a:xfrm>
        </p:grpSpPr>
        <p:pic>
          <p:nvPicPr>
            <p:cNvPr id="3789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7893"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57200" y="1295400"/>
            <a:ext cx="8229600" cy="4830763"/>
          </a:xfrm>
          <a:prstGeom prst="rect">
            <a:avLst/>
          </a:prstGeom>
          <a:noFill/>
          <a:ln w="9525">
            <a:noFill/>
            <a:miter lim="800000"/>
            <a:headEnd/>
            <a:tailEnd/>
          </a:ln>
        </p:spPr>
        <p:txBody>
          <a:bodyPr/>
          <a:lstStyle/>
          <a:p>
            <a:pPr eaLnBrk="1" hangingPunct="1">
              <a:lnSpc>
                <a:spcPct val="90000"/>
              </a:lnSpc>
              <a:spcBef>
                <a:spcPct val="20000"/>
              </a:spcBef>
              <a:buClr>
                <a:schemeClr val="accent4">
                  <a:lumMod val="50000"/>
                </a:schemeClr>
              </a:buClr>
              <a:buFont typeface="Arial" pitchFamily="34" charset="0"/>
              <a:buChar char="•"/>
              <a:defRPr/>
            </a:pPr>
            <a:r>
              <a:rPr lang="en-US" sz="3200" dirty="0">
                <a:solidFill>
                  <a:schemeClr val="accent4">
                    <a:lumMod val="75000"/>
                  </a:schemeClr>
                </a:solidFill>
                <a:latin typeface="+mn-lt"/>
              </a:rPr>
              <a:t>CDA Assessment Fee Scholarship</a:t>
            </a:r>
          </a:p>
          <a:p>
            <a:pPr lvl="1" eaLnBrk="1" hangingPunct="1">
              <a:lnSpc>
                <a:spcPct val="90000"/>
              </a:lnSpc>
              <a:spcBef>
                <a:spcPct val="20000"/>
              </a:spcBef>
              <a:buClr>
                <a:schemeClr val="accent4">
                  <a:lumMod val="50000"/>
                </a:schemeClr>
              </a:buClr>
              <a:buFont typeface="Arial" pitchFamily="34" charset="0"/>
              <a:buChar char="•"/>
              <a:defRPr/>
            </a:pPr>
            <a:r>
              <a:rPr lang="en-GB" sz="2800" dirty="0">
                <a:solidFill>
                  <a:schemeClr val="accent4">
                    <a:lumMod val="75000"/>
                  </a:schemeClr>
                </a:solidFill>
                <a:latin typeface="+mn-lt"/>
              </a:rPr>
              <a:t>Wait for the CDA Council to review your application and send you the </a:t>
            </a:r>
            <a:r>
              <a:rPr lang="en-GB" sz="2800" b="1" dirty="0">
                <a:solidFill>
                  <a:schemeClr val="accent4">
                    <a:lumMod val="75000"/>
                  </a:schemeClr>
                </a:solidFill>
                <a:latin typeface="+mn-lt"/>
              </a:rPr>
              <a:t>Ready to Schedule Notice</a:t>
            </a:r>
            <a:r>
              <a:rPr lang="en-GB" sz="2800" dirty="0">
                <a:solidFill>
                  <a:schemeClr val="accent4">
                    <a:lumMod val="75000"/>
                  </a:schemeClr>
                </a:solidFill>
                <a:latin typeface="+mn-lt"/>
              </a:rPr>
              <a:t>.</a:t>
            </a:r>
          </a:p>
          <a:p>
            <a:pPr lvl="1" eaLnBrk="1" hangingPunct="1">
              <a:lnSpc>
                <a:spcPct val="90000"/>
              </a:lnSpc>
              <a:spcBef>
                <a:spcPct val="20000"/>
              </a:spcBef>
              <a:buClr>
                <a:schemeClr val="accent4">
                  <a:lumMod val="50000"/>
                </a:schemeClr>
              </a:buClr>
              <a:buFont typeface="Arial" pitchFamily="34" charset="0"/>
              <a:buChar char="•"/>
              <a:defRPr/>
            </a:pPr>
            <a:r>
              <a:rPr lang="en-GB" sz="2800" dirty="0">
                <a:solidFill>
                  <a:schemeClr val="accent4">
                    <a:lumMod val="75000"/>
                  </a:schemeClr>
                </a:solidFill>
                <a:latin typeface="+mn-lt"/>
              </a:rPr>
              <a:t>Once you receive it by email, you may proceed to schedule your </a:t>
            </a:r>
            <a:r>
              <a:rPr lang="en-GB" sz="2800" b="1" dirty="0">
                <a:solidFill>
                  <a:schemeClr val="accent4">
                    <a:lumMod val="75000"/>
                  </a:schemeClr>
                </a:solidFill>
                <a:latin typeface="+mn-lt"/>
              </a:rPr>
              <a:t>CDA Exam with Pearson </a:t>
            </a:r>
            <a:r>
              <a:rPr lang="en-GB" sz="2800" b="1" dirty="0" err="1">
                <a:solidFill>
                  <a:schemeClr val="accent4">
                    <a:lumMod val="75000"/>
                  </a:schemeClr>
                </a:solidFill>
                <a:latin typeface="+mn-lt"/>
              </a:rPr>
              <a:t>Vue</a:t>
            </a:r>
            <a:r>
              <a:rPr lang="en-GB" sz="2800" dirty="0">
                <a:solidFill>
                  <a:schemeClr val="accent4">
                    <a:lumMod val="75000"/>
                  </a:schemeClr>
                </a:solidFill>
                <a:latin typeface="+mn-lt"/>
              </a:rPr>
              <a:t> and your </a:t>
            </a:r>
            <a:r>
              <a:rPr lang="en-GB" sz="2800" b="1" dirty="0">
                <a:solidFill>
                  <a:schemeClr val="accent4">
                    <a:lumMod val="75000"/>
                  </a:schemeClr>
                </a:solidFill>
                <a:latin typeface="+mn-lt"/>
              </a:rPr>
              <a:t>Verification Visit with your Professional Development (PD) Specialist</a:t>
            </a:r>
            <a:r>
              <a:rPr lang="en-GB" sz="2800" dirty="0">
                <a:solidFill>
                  <a:schemeClr val="accent4">
                    <a:lumMod val="75000"/>
                  </a:schemeClr>
                </a:solidFill>
                <a:latin typeface="+mn-lt"/>
              </a:rPr>
              <a:t>. </a:t>
            </a:r>
          </a:p>
          <a:p>
            <a:pPr lvl="1" eaLnBrk="1" hangingPunct="1">
              <a:lnSpc>
                <a:spcPct val="90000"/>
              </a:lnSpc>
              <a:spcBef>
                <a:spcPct val="20000"/>
              </a:spcBef>
              <a:buClr>
                <a:schemeClr val="accent4">
                  <a:lumMod val="50000"/>
                </a:schemeClr>
              </a:buClr>
              <a:buFont typeface="Arial" pitchFamily="34" charset="0"/>
              <a:buChar char="•"/>
              <a:defRPr/>
            </a:pPr>
            <a:r>
              <a:rPr lang="en-US" sz="2800" dirty="0">
                <a:solidFill>
                  <a:schemeClr val="accent4">
                    <a:lumMod val="75000"/>
                  </a:schemeClr>
                </a:solidFill>
                <a:latin typeface="+mn-lt"/>
              </a:rPr>
              <a:t>Continue to check </a:t>
            </a:r>
            <a:r>
              <a:rPr lang="en-US" sz="2800" b="1" dirty="0">
                <a:solidFill>
                  <a:schemeClr val="accent4">
                    <a:lumMod val="75000"/>
                  </a:schemeClr>
                </a:solidFill>
                <a:latin typeface="+mn-lt"/>
              </a:rPr>
              <a:t>“</a:t>
            </a:r>
            <a:r>
              <a:rPr lang="en-US" sz="2800" b="1" dirty="0" err="1">
                <a:solidFill>
                  <a:schemeClr val="accent4">
                    <a:lumMod val="75000"/>
                  </a:schemeClr>
                </a:solidFill>
                <a:latin typeface="+mn-lt"/>
              </a:rPr>
              <a:t>YourCDA</a:t>
            </a:r>
            <a:r>
              <a:rPr lang="en-US" sz="2800" b="1" dirty="0">
                <a:solidFill>
                  <a:schemeClr val="accent4">
                    <a:lumMod val="75000"/>
                  </a:schemeClr>
                </a:solidFill>
                <a:latin typeface="+mn-lt"/>
              </a:rPr>
              <a:t>” </a:t>
            </a:r>
            <a:r>
              <a:rPr lang="en-US" sz="2800" dirty="0">
                <a:solidFill>
                  <a:schemeClr val="accent4">
                    <a:lumMod val="75000"/>
                  </a:schemeClr>
                </a:solidFill>
                <a:latin typeface="+mn-lt"/>
              </a:rPr>
              <a:t>for status updates.</a:t>
            </a:r>
          </a:p>
          <a:p>
            <a:pPr lvl="1" eaLnBrk="1" hangingPunct="1">
              <a:lnSpc>
                <a:spcPct val="90000"/>
              </a:lnSpc>
              <a:spcBef>
                <a:spcPct val="20000"/>
              </a:spcBef>
              <a:buClr>
                <a:schemeClr val="accent4">
                  <a:lumMod val="50000"/>
                </a:schemeClr>
              </a:buClr>
              <a:buFont typeface="Arial" pitchFamily="34" charset="0"/>
              <a:buChar char="•"/>
              <a:defRPr/>
            </a:pPr>
            <a:r>
              <a:rPr lang="en-US" sz="2800" dirty="0">
                <a:solidFill>
                  <a:schemeClr val="accent4">
                    <a:lumMod val="75000"/>
                  </a:schemeClr>
                </a:solidFill>
                <a:latin typeface="+mn-lt"/>
              </a:rPr>
              <a:t>Send Louisiana Pathways a copy of your CDA Credential once it has been awarded.</a:t>
            </a:r>
          </a:p>
          <a:p>
            <a:pPr lvl="1" algn="ctr">
              <a:buFont typeface="Arial" charset="0"/>
              <a:buNone/>
              <a:defRPr/>
            </a:pPr>
            <a:endParaRPr lang="en-US" sz="2800" dirty="0">
              <a:solidFill>
                <a:schemeClr val="accent4">
                  <a:lumMod val="75000"/>
                </a:schemeClr>
              </a:solidFill>
              <a:latin typeface="+mn-lt"/>
            </a:endParaRPr>
          </a:p>
          <a:p>
            <a:pPr lvl="2" algn="ctr" eaLnBrk="1" hangingPunct="1">
              <a:lnSpc>
                <a:spcPct val="90000"/>
              </a:lnSpc>
              <a:spcBef>
                <a:spcPct val="20000"/>
              </a:spcBef>
              <a:buClr>
                <a:schemeClr val="accent2"/>
              </a:buClr>
              <a:defRPr/>
            </a:pPr>
            <a:endParaRPr lang="en-US" sz="2800" dirty="0">
              <a:solidFill>
                <a:schemeClr val="accent4">
                  <a:lumMod val="75000"/>
                </a:schemeClr>
              </a:solidFill>
              <a:latin typeface="+mn-lt"/>
            </a:endParaRPr>
          </a:p>
          <a:p>
            <a:pPr lvl="1" algn="ctr">
              <a:spcBef>
                <a:spcPct val="20000"/>
              </a:spcBef>
              <a:buFont typeface="Arial" charset="0"/>
              <a:buNone/>
              <a:defRPr/>
            </a:pPr>
            <a:endParaRPr lang="en-US" sz="2800" dirty="0">
              <a:solidFill>
                <a:schemeClr val="accent4">
                  <a:lumMod val="75000"/>
                </a:schemeClr>
              </a:solidFill>
              <a:latin typeface="+mn-lt"/>
            </a:endParaRPr>
          </a:p>
        </p:txBody>
      </p:sp>
      <p:grpSp>
        <p:nvGrpSpPr>
          <p:cNvPr id="37895" name="Group 8"/>
          <p:cNvGrpSpPr>
            <a:grpSpLocks/>
          </p:cNvGrpSpPr>
          <p:nvPr/>
        </p:nvGrpSpPr>
        <p:grpSpPr bwMode="auto">
          <a:xfrm>
            <a:off x="465138" y="325438"/>
            <a:ext cx="8101012" cy="847725"/>
            <a:chOff x="465221" y="325210"/>
            <a:chExt cx="8100929" cy="847170"/>
          </a:xfrm>
        </p:grpSpPr>
        <p:pic>
          <p:nvPicPr>
            <p:cNvPr id="3789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39940" name="Group 6"/>
          <p:cNvGrpSpPr>
            <a:grpSpLocks/>
          </p:cNvGrpSpPr>
          <p:nvPr/>
        </p:nvGrpSpPr>
        <p:grpSpPr bwMode="auto">
          <a:xfrm>
            <a:off x="457200" y="279400"/>
            <a:ext cx="8108950" cy="914400"/>
            <a:chOff x="457200" y="381000"/>
            <a:chExt cx="8109472" cy="914400"/>
          </a:xfrm>
        </p:grpSpPr>
        <p:pic>
          <p:nvPicPr>
            <p:cNvPr id="3994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941"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57200" y="1266825"/>
            <a:ext cx="8229600" cy="4830763"/>
          </a:xfrm>
          <a:prstGeom prst="rect">
            <a:avLst/>
          </a:prstGeom>
          <a:noFill/>
          <a:ln w="9525">
            <a:noFill/>
            <a:miter lim="800000"/>
            <a:headEnd/>
            <a:tailEnd/>
          </a:ln>
        </p:spPr>
        <p:txBody>
          <a:bodyPr/>
          <a:lstStyle/>
          <a:p>
            <a:pPr eaLnBrk="1" hangingPunct="1">
              <a:lnSpc>
                <a:spcPct val="90000"/>
              </a:lnSpc>
              <a:spcBef>
                <a:spcPct val="20000"/>
              </a:spcBef>
              <a:buClr>
                <a:schemeClr val="accent4">
                  <a:lumMod val="50000"/>
                </a:schemeClr>
              </a:buClr>
              <a:buFont typeface="Arial" pitchFamily="34" charset="0"/>
              <a:buChar char="•"/>
              <a:defRPr/>
            </a:pPr>
            <a:r>
              <a:rPr lang="en-US" sz="3600" dirty="0">
                <a:solidFill>
                  <a:schemeClr val="accent4">
                    <a:lumMod val="75000"/>
                  </a:schemeClr>
                </a:solidFill>
                <a:latin typeface="+mn-lt"/>
              </a:rPr>
              <a:t>Administrative Training</a:t>
            </a:r>
          </a:p>
          <a:p>
            <a:pPr eaLnBrk="1" hangingPunct="1">
              <a:lnSpc>
                <a:spcPct val="90000"/>
              </a:lnSpc>
              <a:spcBef>
                <a:spcPct val="20000"/>
              </a:spcBef>
              <a:buClr>
                <a:schemeClr val="accent4">
                  <a:lumMod val="50000"/>
                </a:schemeClr>
              </a:buClr>
              <a:buFont typeface="Arial" pitchFamily="34" charset="0"/>
              <a:buChar char="•"/>
              <a:defRPr/>
            </a:pPr>
            <a:endParaRPr lang="en-US" sz="800" dirty="0">
              <a:solidFill>
                <a:schemeClr val="accent4">
                  <a:lumMod val="75000"/>
                </a:schemeClr>
              </a:solidFill>
              <a:latin typeface="+mn-lt"/>
            </a:endParaRPr>
          </a:p>
          <a:p>
            <a:pPr marL="914400" lvl="1" indent="-457200" eaLnBrk="1" hangingPunct="1">
              <a:buFont typeface="Arial" panose="020B0604020202020204" pitchFamily="34" charset="0"/>
              <a:buChar char="•"/>
              <a:defRPr/>
            </a:pPr>
            <a:r>
              <a:rPr lang="en-US" sz="3200" dirty="0">
                <a:solidFill>
                  <a:schemeClr val="accent4">
                    <a:lumMod val="75000"/>
                  </a:schemeClr>
                </a:solidFill>
                <a:latin typeface="+mn-lt"/>
              </a:rPr>
              <a:t>Provides financial assistance for directors, assistant directors and aspiring directors to pursue specialized administrative training </a:t>
            </a:r>
          </a:p>
          <a:p>
            <a:pPr marL="914400" lvl="1" indent="-457200" eaLnBrk="1" hangingPunct="1">
              <a:buFont typeface="Arial" panose="020B0604020202020204" pitchFamily="34" charset="0"/>
              <a:buChar char="•"/>
              <a:defRPr/>
            </a:pPr>
            <a:r>
              <a:rPr lang="en-US" sz="3200" dirty="0">
                <a:solidFill>
                  <a:schemeClr val="accent4">
                    <a:lumMod val="75000"/>
                  </a:schemeClr>
                </a:solidFill>
                <a:latin typeface="+mn-lt"/>
              </a:rPr>
              <a:t>Most administrative scholarships are for the National Administrator Credential (NAC) offered by National Early Childhood Program Accreditation (NECPA)</a:t>
            </a:r>
          </a:p>
          <a:p>
            <a:pPr marL="914400" lvl="1" indent="-457200" eaLnBrk="1" hangingPunct="1">
              <a:buFont typeface="Arial" panose="020B0604020202020204" pitchFamily="34" charset="0"/>
              <a:buChar char="•"/>
              <a:defRPr/>
            </a:pPr>
            <a:r>
              <a:rPr lang="en-US" sz="3200" dirty="0">
                <a:solidFill>
                  <a:schemeClr val="accent4">
                    <a:lumMod val="75000"/>
                  </a:schemeClr>
                </a:solidFill>
                <a:latin typeface="+mn-lt"/>
              </a:rPr>
              <a:t>Others will be considered if cost is       more than $200 </a:t>
            </a:r>
          </a:p>
        </p:txBody>
      </p:sp>
      <p:grpSp>
        <p:nvGrpSpPr>
          <p:cNvPr id="39943" name="Group 8"/>
          <p:cNvGrpSpPr>
            <a:grpSpLocks/>
          </p:cNvGrpSpPr>
          <p:nvPr/>
        </p:nvGrpSpPr>
        <p:grpSpPr bwMode="auto">
          <a:xfrm>
            <a:off x="465138" y="325438"/>
            <a:ext cx="8101012" cy="847725"/>
            <a:chOff x="465221" y="325210"/>
            <a:chExt cx="8100929" cy="847170"/>
          </a:xfrm>
        </p:grpSpPr>
        <p:pic>
          <p:nvPicPr>
            <p:cNvPr id="3994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7172" name="Group 6"/>
          <p:cNvGrpSpPr>
            <a:grpSpLocks/>
          </p:cNvGrpSpPr>
          <p:nvPr/>
        </p:nvGrpSpPr>
        <p:grpSpPr bwMode="auto">
          <a:xfrm>
            <a:off x="457200" y="279400"/>
            <a:ext cx="8108950" cy="914400"/>
            <a:chOff x="457200" y="381000"/>
            <a:chExt cx="8109472" cy="914400"/>
          </a:xfrm>
        </p:grpSpPr>
        <p:pic>
          <p:nvPicPr>
            <p:cNvPr id="717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73"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457200" y="1273175"/>
            <a:ext cx="4800600" cy="769938"/>
          </a:xfrm>
          <a:prstGeom prst="rect">
            <a:avLst/>
          </a:prstGeom>
        </p:spPr>
        <p:txBody>
          <a:bodyPr>
            <a:spAutoFit/>
          </a:bodyPr>
          <a:lstStyle/>
          <a:p>
            <a:pPr>
              <a:defRPr/>
            </a:pPr>
            <a:r>
              <a:rPr lang="en-US" sz="4400" dirty="0">
                <a:solidFill>
                  <a:schemeClr val="accent4">
                    <a:lumMod val="50000"/>
                  </a:schemeClr>
                </a:solidFill>
                <a:latin typeface="Arial" charset="0"/>
              </a:rPr>
              <a:t>Pathways….</a:t>
            </a:r>
          </a:p>
        </p:txBody>
      </p:sp>
      <p:sp>
        <p:nvSpPr>
          <p:cNvPr id="20" name="TextBox 19"/>
          <p:cNvSpPr txBox="1"/>
          <p:nvPr/>
        </p:nvSpPr>
        <p:spPr>
          <a:xfrm>
            <a:off x="304800" y="2087563"/>
            <a:ext cx="7543800" cy="4094162"/>
          </a:xfrm>
          <a:prstGeom prst="rect">
            <a:avLst/>
          </a:prstGeom>
          <a:noFill/>
        </p:spPr>
        <p:txBody>
          <a:bodyPr>
            <a:spAutoFit/>
          </a:bodyPr>
          <a:lstStyle/>
          <a:p>
            <a:pPr eaLnBrk="1" hangingPunct="1">
              <a:buClr>
                <a:schemeClr val="accent4">
                  <a:lumMod val="50000"/>
                </a:schemeClr>
              </a:buClr>
              <a:buFont typeface="Arial" pitchFamily="34" charset="0"/>
              <a:buChar char="•"/>
              <a:defRPr/>
            </a:pPr>
            <a:endParaRPr lang="en-US" sz="800" dirty="0">
              <a:solidFill>
                <a:schemeClr val="accent4">
                  <a:lumMod val="75000"/>
                </a:schemeClr>
              </a:solidFill>
              <a:latin typeface="Arial" charset="0"/>
            </a:endParaRPr>
          </a:p>
          <a:p>
            <a:pPr lvl="1" eaLnBrk="1" hangingPunct="1">
              <a:buClr>
                <a:schemeClr val="accent4">
                  <a:lumMod val="50000"/>
                </a:schemeClr>
              </a:buClr>
              <a:buFont typeface="Arial" pitchFamily="34" charset="0"/>
              <a:buChar char="•"/>
              <a:defRPr/>
            </a:pPr>
            <a:r>
              <a:rPr lang="en-US" sz="3600" dirty="0">
                <a:latin typeface="Arial" charset="0"/>
              </a:rPr>
              <a:t>…</a:t>
            </a:r>
            <a:r>
              <a:rPr lang="en-US" sz="3600" dirty="0">
                <a:solidFill>
                  <a:schemeClr val="accent4">
                    <a:lumMod val="75000"/>
                  </a:schemeClr>
                </a:solidFill>
                <a:latin typeface="Arial" charset="0"/>
              </a:rPr>
              <a:t>is not a training agency.  We do not provide workshops, CDA training or the NAC (National Administrator Credential) training.</a:t>
            </a:r>
          </a:p>
          <a:p>
            <a:pPr lvl="1" eaLnBrk="1" hangingPunct="1">
              <a:buClr>
                <a:schemeClr val="accent4">
                  <a:lumMod val="50000"/>
                </a:schemeClr>
              </a:buClr>
              <a:defRPr/>
            </a:pPr>
            <a:endParaRPr lang="en-US" sz="1000" dirty="0">
              <a:solidFill>
                <a:schemeClr val="accent4">
                  <a:lumMod val="75000"/>
                </a:schemeClr>
              </a:solidFill>
              <a:latin typeface="Arial" charset="0"/>
            </a:endParaRPr>
          </a:p>
          <a:p>
            <a:pPr lvl="1" eaLnBrk="1" hangingPunct="1">
              <a:buClr>
                <a:schemeClr val="accent4">
                  <a:lumMod val="50000"/>
                </a:schemeClr>
              </a:buClr>
              <a:buFont typeface="Arial" pitchFamily="34" charset="0"/>
              <a:buChar char="•"/>
              <a:defRPr/>
            </a:pPr>
            <a:r>
              <a:rPr lang="en-US" sz="3600" dirty="0">
                <a:solidFill>
                  <a:schemeClr val="accent4">
                    <a:lumMod val="75000"/>
                  </a:schemeClr>
                </a:solidFill>
                <a:latin typeface="Arial" charset="0"/>
              </a:rPr>
              <a:t>…does not award the CDA or the NAC credential.</a:t>
            </a:r>
          </a:p>
          <a:p>
            <a:pPr eaLnBrk="1" hangingPunct="1">
              <a:buClr>
                <a:schemeClr val="accent4">
                  <a:lumMod val="50000"/>
                </a:schemeClr>
              </a:buClr>
              <a:buFont typeface="Arial" pitchFamily="34" charset="0"/>
              <a:buChar char="•"/>
              <a:defRPr/>
            </a:pPr>
            <a:endParaRPr lang="en-US" sz="800" dirty="0">
              <a:solidFill>
                <a:schemeClr val="accent4">
                  <a:lumMod val="75000"/>
                </a:schemeClr>
              </a:solidFill>
              <a:latin typeface="Arial" charset="0"/>
            </a:endParaRPr>
          </a:p>
          <a:p>
            <a:pPr eaLnBrk="1" hangingPunct="1">
              <a:buClr>
                <a:schemeClr val="accent4">
                  <a:lumMod val="50000"/>
                </a:schemeClr>
              </a:buClr>
              <a:defRPr/>
            </a:pPr>
            <a:endParaRPr lang="en-US" dirty="0">
              <a:latin typeface="Arial" charset="0"/>
            </a:endParaRPr>
          </a:p>
        </p:txBody>
      </p:sp>
      <p:grpSp>
        <p:nvGrpSpPr>
          <p:cNvPr id="7176" name="Group 9"/>
          <p:cNvGrpSpPr>
            <a:grpSpLocks/>
          </p:cNvGrpSpPr>
          <p:nvPr/>
        </p:nvGrpSpPr>
        <p:grpSpPr bwMode="auto">
          <a:xfrm>
            <a:off x="465138" y="325438"/>
            <a:ext cx="8101012" cy="847725"/>
            <a:chOff x="465221" y="325210"/>
            <a:chExt cx="8100929" cy="847170"/>
          </a:xfrm>
        </p:grpSpPr>
        <p:pic>
          <p:nvPicPr>
            <p:cNvPr id="717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40964" name="Group 6"/>
          <p:cNvGrpSpPr>
            <a:grpSpLocks/>
          </p:cNvGrpSpPr>
          <p:nvPr/>
        </p:nvGrpSpPr>
        <p:grpSpPr bwMode="auto">
          <a:xfrm>
            <a:off x="457200" y="279400"/>
            <a:ext cx="8108950" cy="914400"/>
            <a:chOff x="457200" y="381000"/>
            <a:chExt cx="8109472" cy="914400"/>
          </a:xfrm>
        </p:grpSpPr>
        <p:pic>
          <p:nvPicPr>
            <p:cNvPr id="4097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965"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57200" y="1295400"/>
            <a:ext cx="8229600" cy="5562600"/>
          </a:xfrm>
          <a:prstGeom prst="rect">
            <a:avLst/>
          </a:prstGeom>
          <a:noFill/>
          <a:ln w="9525">
            <a:noFill/>
            <a:miter lim="800000"/>
            <a:headEnd/>
            <a:tailEnd/>
          </a:ln>
        </p:spPr>
        <p:txBody>
          <a:bodyPr/>
          <a:lstStyle/>
          <a:p>
            <a:pPr eaLnBrk="1" hangingPunct="1">
              <a:lnSpc>
                <a:spcPct val="90000"/>
              </a:lnSpc>
              <a:spcBef>
                <a:spcPct val="20000"/>
              </a:spcBef>
              <a:buClr>
                <a:schemeClr val="accent4">
                  <a:lumMod val="50000"/>
                </a:schemeClr>
              </a:buClr>
              <a:buFont typeface="Arial" pitchFamily="34" charset="0"/>
              <a:buChar char="•"/>
              <a:defRPr/>
            </a:pPr>
            <a:r>
              <a:rPr lang="en-US" sz="3600" dirty="0">
                <a:solidFill>
                  <a:schemeClr val="accent4">
                    <a:lumMod val="75000"/>
                  </a:schemeClr>
                </a:solidFill>
                <a:latin typeface="+mn-lt"/>
              </a:rPr>
              <a:t>Administrative Training</a:t>
            </a:r>
          </a:p>
          <a:p>
            <a:pPr marL="457200" indent="-457200" eaLnBrk="1" hangingPunct="1">
              <a:buFont typeface="Arial" panose="020B0604020202020204" pitchFamily="34" charset="0"/>
              <a:buChar char="•"/>
              <a:defRPr/>
            </a:pPr>
            <a:r>
              <a:rPr lang="en-US" sz="3200" dirty="0">
                <a:solidFill>
                  <a:schemeClr val="accent4">
                    <a:lumMod val="75000"/>
                  </a:schemeClr>
                </a:solidFill>
                <a:latin typeface="+mn-lt"/>
              </a:rPr>
              <a:t>Pathways processes the scholarship only.  Contact the sponsoring agency to register for the course.</a:t>
            </a:r>
          </a:p>
          <a:p>
            <a:pPr marL="457200" indent="-457200" eaLnBrk="1" hangingPunct="1">
              <a:buFont typeface="Arial" panose="020B0604020202020204" pitchFamily="34" charset="0"/>
              <a:buChar char="•"/>
              <a:defRPr/>
            </a:pPr>
            <a:r>
              <a:rPr lang="en-US" sz="3200" dirty="0">
                <a:solidFill>
                  <a:schemeClr val="accent4">
                    <a:lumMod val="75000"/>
                  </a:schemeClr>
                </a:solidFill>
                <a:latin typeface="+mn-lt"/>
              </a:rPr>
              <a:t>Submit proof of enrollment along with your scholarship application.</a:t>
            </a:r>
          </a:p>
          <a:p>
            <a:pPr marL="457200" indent="-457200" eaLnBrk="1" hangingPunct="1">
              <a:buFont typeface="Arial" panose="020B0604020202020204" pitchFamily="34" charset="0"/>
              <a:buChar char="•"/>
              <a:defRPr/>
            </a:pPr>
            <a:r>
              <a:rPr lang="en-US" sz="3200" dirty="0">
                <a:solidFill>
                  <a:schemeClr val="accent4">
                    <a:lumMod val="75000"/>
                  </a:schemeClr>
                </a:solidFill>
                <a:latin typeface="+mn-lt"/>
              </a:rPr>
              <a:t>Also include a </a:t>
            </a:r>
            <a:r>
              <a:rPr lang="en-US" sz="3200" b="1" dirty="0">
                <a:solidFill>
                  <a:schemeClr val="accent4">
                    <a:lumMod val="75000"/>
                  </a:schemeClr>
                </a:solidFill>
                <a:latin typeface="+mn-lt"/>
              </a:rPr>
              <a:t>letter of intent </a:t>
            </a:r>
            <a:r>
              <a:rPr lang="en-US" sz="3200" dirty="0">
                <a:solidFill>
                  <a:schemeClr val="accent4">
                    <a:lumMod val="75000"/>
                  </a:schemeClr>
                </a:solidFill>
                <a:latin typeface="+mn-lt"/>
              </a:rPr>
              <a:t>explaining how the course will help you reach your goals for providing quality care for young children.</a:t>
            </a:r>
          </a:p>
          <a:p>
            <a:pPr marL="457200" indent="-457200" eaLnBrk="1" hangingPunct="1">
              <a:buFont typeface="Arial" panose="020B0604020202020204" pitchFamily="34" charset="0"/>
              <a:buChar char="•"/>
              <a:defRPr/>
            </a:pPr>
            <a:r>
              <a:rPr lang="en-US" sz="3200" dirty="0">
                <a:solidFill>
                  <a:schemeClr val="accent4">
                    <a:lumMod val="75000"/>
                  </a:schemeClr>
                </a:solidFill>
                <a:latin typeface="+mn-lt"/>
              </a:rPr>
              <a:t>Aspiring directors will also need to send a letter of recommendation.</a:t>
            </a:r>
          </a:p>
        </p:txBody>
      </p:sp>
      <p:grpSp>
        <p:nvGrpSpPr>
          <p:cNvPr id="40967" name="Group 8"/>
          <p:cNvGrpSpPr>
            <a:grpSpLocks/>
          </p:cNvGrpSpPr>
          <p:nvPr/>
        </p:nvGrpSpPr>
        <p:grpSpPr bwMode="auto">
          <a:xfrm>
            <a:off x="465138" y="325438"/>
            <a:ext cx="8101012" cy="847725"/>
            <a:chOff x="465221" y="325210"/>
            <a:chExt cx="8100929" cy="847170"/>
          </a:xfrm>
        </p:grpSpPr>
        <p:pic>
          <p:nvPicPr>
            <p:cNvPr id="4096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41988" name="Group 6"/>
          <p:cNvGrpSpPr>
            <a:grpSpLocks/>
          </p:cNvGrpSpPr>
          <p:nvPr/>
        </p:nvGrpSpPr>
        <p:grpSpPr bwMode="auto">
          <a:xfrm>
            <a:off x="457200" y="279400"/>
            <a:ext cx="8108950" cy="914400"/>
            <a:chOff x="457200" y="381000"/>
            <a:chExt cx="8109472" cy="914400"/>
          </a:xfrm>
        </p:grpSpPr>
        <p:pic>
          <p:nvPicPr>
            <p:cNvPr id="4199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989"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57200" y="1295400"/>
            <a:ext cx="8229600" cy="4830763"/>
          </a:xfrm>
          <a:prstGeom prst="rect">
            <a:avLst/>
          </a:prstGeom>
          <a:noFill/>
          <a:ln w="9525">
            <a:noFill/>
            <a:miter lim="800000"/>
            <a:headEnd/>
            <a:tailEnd/>
          </a:ln>
        </p:spPr>
        <p:txBody>
          <a:bodyPr/>
          <a:lstStyle/>
          <a:p>
            <a:pPr eaLnBrk="1" hangingPunct="1">
              <a:lnSpc>
                <a:spcPct val="90000"/>
              </a:lnSpc>
              <a:spcBef>
                <a:spcPct val="20000"/>
              </a:spcBef>
              <a:buClr>
                <a:schemeClr val="accent4">
                  <a:lumMod val="50000"/>
                </a:schemeClr>
              </a:buClr>
              <a:buFont typeface="Arial" pitchFamily="34" charset="0"/>
              <a:buChar char="•"/>
              <a:defRPr/>
            </a:pPr>
            <a:r>
              <a:rPr lang="en-US" sz="3600" dirty="0">
                <a:solidFill>
                  <a:schemeClr val="accent4">
                    <a:lumMod val="75000"/>
                  </a:schemeClr>
                </a:solidFill>
                <a:latin typeface="+mn-lt"/>
              </a:rPr>
              <a:t>Administrative Training</a:t>
            </a:r>
          </a:p>
          <a:p>
            <a:pPr marL="914400" lvl="1" indent="-457200" eaLnBrk="1" hangingPunct="1">
              <a:buFont typeface="Arial" panose="020B0604020202020204" pitchFamily="34" charset="0"/>
              <a:buChar char="•"/>
              <a:defRPr/>
            </a:pPr>
            <a:r>
              <a:rPr lang="en-US" sz="3200" dirty="0">
                <a:solidFill>
                  <a:schemeClr val="accent4">
                    <a:lumMod val="75000"/>
                  </a:schemeClr>
                </a:solidFill>
                <a:latin typeface="+mn-lt"/>
              </a:rPr>
              <a:t>The scholarship payment will go directly to the sponsoring agency</a:t>
            </a:r>
          </a:p>
          <a:p>
            <a:pPr marL="914400" lvl="1" indent="-457200" eaLnBrk="1" hangingPunct="1">
              <a:buFont typeface="Arial" panose="020B0604020202020204" pitchFamily="34" charset="0"/>
              <a:buChar char="•"/>
              <a:defRPr/>
            </a:pPr>
            <a:r>
              <a:rPr lang="en-US" sz="3200" dirty="0">
                <a:solidFill>
                  <a:schemeClr val="accent4">
                    <a:lumMod val="75000"/>
                  </a:schemeClr>
                </a:solidFill>
                <a:latin typeface="+mn-lt"/>
              </a:rPr>
              <a:t>We will notify you as soon as possible after a review of your application</a:t>
            </a:r>
            <a:endParaRPr lang="en-US" sz="2400" dirty="0">
              <a:solidFill>
                <a:schemeClr val="tx1">
                  <a:tint val="75000"/>
                </a:schemeClr>
              </a:solidFill>
              <a:latin typeface="+mn-lt"/>
            </a:endParaRPr>
          </a:p>
          <a:p>
            <a:pPr lvl="2" algn="ctr" eaLnBrk="1" hangingPunct="1">
              <a:lnSpc>
                <a:spcPct val="90000"/>
              </a:lnSpc>
              <a:spcBef>
                <a:spcPct val="20000"/>
              </a:spcBef>
              <a:buClr>
                <a:schemeClr val="accent2"/>
              </a:buClr>
              <a:defRPr/>
            </a:pPr>
            <a:endParaRPr lang="en-US" sz="2400" dirty="0">
              <a:solidFill>
                <a:schemeClr val="tx1">
                  <a:tint val="75000"/>
                </a:schemeClr>
              </a:solidFill>
              <a:latin typeface="+mn-lt"/>
            </a:endParaRPr>
          </a:p>
          <a:p>
            <a:pPr lvl="1" algn="ctr">
              <a:spcBef>
                <a:spcPct val="20000"/>
              </a:spcBef>
              <a:buFont typeface="Arial" charset="0"/>
              <a:buNone/>
              <a:defRPr/>
            </a:pPr>
            <a:endParaRPr lang="en-US" sz="2800" dirty="0">
              <a:solidFill>
                <a:schemeClr val="tx1">
                  <a:tint val="75000"/>
                </a:schemeClr>
              </a:solidFill>
              <a:latin typeface="+mn-lt"/>
            </a:endParaRPr>
          </a:p>
        </p:txBody>
      </p:sp>
      <p:grpSp>
        <p:nvGrpSpPr>
          <p:cNvPr id="41991" name="Group 8"/>
          <p:cNvGrpSpPr>
            <a:grpSpLocks/>
          </p:cNvGrpSpPr>
          <p:nvPr/>
        </p:nvGrpSpPr>
        <p:grpSpPr bwMode="auto">
          <a:xfrm>
            <a:off x="465138" y="325438"/>
            <a:ext cx="8101012" cy="847725"/>
            <a:chOff x="465221" y="325210"/>
            <a:chExt cx="8100929" cy="847170"/>
          </a:xfrm>
        </p:grpSpPr>
        <p:pic>
          <p:nvPicPr>
            <p:cNvPr id="4199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43012" name="Group 6"/>
          <p:cNvGrpSpPr>
            <a:grpSpLocks/>
          </p:cNvGrpSpPr>
          <p:nvPr/>
        </p:nvGrpSpPr>
        <p:grpSpPr bwMode="auto">
          <a:xfrm>
            <a:off x="457200" y="279400"/>
            <a:ext cx="8108950" cy="914400"/>
            <a:chOff x="457200" y="381000"/>
            <a:chExt cx="8109472" cy="914400"/>
          </a:xfrm>
        </p:grpSpPr>
        <p:pic>
          <p:nvPicPr>
            <p:cNvPr id="4301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013"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57200" y="1295400"/>
            <a:ext cx="8229600" cy="4830763"/>
          </a:xfrm>
          <a:prstGeom prst="rect">
            <a:avLst/>
          </a:prstGeom>
          <a:noFill/>
          <a:ln w="9525">
            <a:noFill/>
            <a:miter lim="800000"/>
            <a:headEnd/>
            <a:tailEnd/>
          </a:ln>
        </p:spPr>
        <p:txBody>
          <a:bodyPr/>
          <a:lstStyle/>
          <a:p>
            <a:pPr eaLnBrk="1" hangingPunct="1">
              <a:lnSpc>
                <a:spcPct val="90000"/>
              </a:lnSpc>
              <a:spcBef>
                <a:spcPct val="20000"/>
              </a:spcBef>
              <a:buClr>
                <a:schemeClr val="accent4">
                  <a:lumMod val="50000"/>
                </a:schemeClr>
              </a:buClr>
              <a:buFont typeface="Arial" pitchFamily="34" charset="0"/>
              <a:buChar char="•"/>
              <a:defRPr/>
            </a:pPr>
            <a:r>
              <a:rPr lang="en-US" sz="3600" dirty="0">
                <a:solidFill>
                  <a:schemeClr val="accent4">
                    <a:lumMod val="75000"/>
                  </a:schemeClr>
                </a:solidFill>
                <a:latin typeface="+mn-lt"/>
              </a:rPr>
              <a:t>NAFCC Accreditation</a:t>
            </a:r>
          </a:p>
          <a:p>
            <a:pPr lvl="1" eaLnBrk="1" hangingPunct="1">
              <a:lnSpc>
                <a:spcPct val="90000"/>
              </a:lnSpc>
              <a:spcBef>
                <a:spcPct val="20000"/>
              </a:spcBef>
              <a:buClr>
                <a:schemeClr val="accent4">
                  <a:lumMod val="50000"/>
                </a:schemeClr>
              </a:buClr>
              <a:buFont typeface="Arial" pitchFamily="34" charset="0"/>
              <a:buChar char="•"/>
              <a:defRPr/>
            </a:pPr>
            <a:r>
              <a:rPr lang="en-US" sz="3600" dirty="0">
                <a:solidFill>
                  <a:schemeClr val="accent4">
                    <a:lumMod val="75000"/>
                  </a:schemeClr>
                </a:solidFill>
                <a:latin typeface="+mn-lt"/>
              </a:rPr>
              <a:t>For Family Child Care providers wishing to become an accredited home.</a:t>
            </a:r>
          </a:p>
          <a:p>
            <a:pPr lvl="1" eaLnBrk="1" hangingPunct="1">
              <a:lnSpc>
                <a:spcPct val="90000"/>
              </a:lnSpc>
              <a:spcBef>
                <a:spcPct val="20000"/>
              </a:spcBef>
              <a:buClr>
                <a:schemeClr val="accent4">
                  <a:lumMod val="50000"/>
                </a:schemeClr>
              </a:buClr>
              <a:buFont typeface="Arial" pitchFamily="34" charset="0"/>
              <a:buChar char="•"/>
              <a:defRPr/>
            </a:pPr>
            <a:r>
              <a:rPr lang="en-US" sz="3600" dirty="0">
                <a:solidFill>
                  <a:schemeClr val="accent4">
                    <a:lumMod val="75000"/>
                  </a:schemeClr>
                </a:solidFill>
                <a:latin typeface="+mn-lt"/>
              </a:rPr>
              <a:t>Application is on the website </a:t>
            </a:r>
          </a:p>
          <a:p>
            <a:pPr lvl="1" algn="ctr">
              <a:buFont typeface="Arial" charset="0"/>
              <a:buNone/>
              <a:defRPr/>
            </a:pPr>
            <a:endParaRPr lang="en-US" sz="2400" dirty="0">
              <a:solidFill>
                <a:schemeClr val="tx1">
                  <a:tint val="75000"/>
                </a:schemeClr>
              </a:solidFill>
              <a:latin typeface="+mn-lt"/>
            </a:endParaRPr>
          </a:p>
          <a:p>
            <a:pPr lvl="1" algn="ctr">
              <a:buFont typeface="Arial" charset="0"/>
              <a:buNone/>
              <a:defRPr/>
            </a:pPr>
            <a:endParaRPr lang="en-US" sz="2400" dirty="0">
              <a:solidFill>
                <a:schemeClr val="tx1">
                  <a:tint val="75000"/>
                </a:schemeClr>
              </a:solidFill>
              <a:latin typeface="+mn-lt"/>
            </a:endParaRPr>
          </a:p>
          <a:p>
            <a:pPr lvl="2" algn="ctr" eaLnBrk="1" hangingPunct="1">
              <a:lnSpc>
                <a:spcPct val="90000"/>
              </a:lnSpc>
              <a:spcBef>
                <a:spcPct val="20000"/>
              </a:spcBef>
              <a:buClr>
                <a:schemeClr val="accent2"/>
              </a:buClr>
              <a:defRPr/>
            </a:pPr>
            <a:endParaRPr lang="en-US" sz="2400" dirty="0">
              <a:solidFill>
                <a:schemeClr val="tx1">
                  <a:tint val="75000"/>
                </a:schemeClr>
              </a:solidFill>
              <a:latin typeface="+mn-lt"/>
            </a:endParaRPr>
          </a:p>
          <a:p>
            <a:pPr lvl="1" algn="ctr">
              <a:spcBef>
                <a:spcPct val="20000"/>
              </a:spcBef>
              <a:buFont typeface="Arial" charset="0"/>
              <a:buNone/>
              <a:defRPr/>
            </a:pPr>
            <a:endParaRPr lang="en-US" sz="2800" dirty="0">
              <a:solidFill>
                <a:schemeClr val="tx1">
                  <a:tint val="75000"/>
                </a:schemeClr>
              </a:solidFill>
              <a:latin typeface="+mn-lt"/>
            </a:endParaRPr>
          </a:p>
        </p:txBody>
      </p:sp>
      <p:grpSp>
        <p:nvGrpSpPr>
          <p:cNvPr id="43015" name="Group 8"/>
          <p:cNvGrpSpPr>
            <a:grpSpLocks/>
          </p:cNvGrpSpPr>
          <p:nvPr/>
        </p:nvGrpSpPr>
        <p:grpSpPr bwMode="auto">
          <a:xfrm>
            <a:off x="465138" y="325438"/>
            <a:ext cx="8101012" cy="847725"/>
            <a:chOff x="465221" y="325210"/>
            <a:chExt cx="8100929" cy="847170"/>
          </a:xfrm>
        </p:grpSpPr>
        <p:pic>
          <p:nvPicPr>
            <p:cNvPr id="4301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44036" name="Group 6"/>
          <p:cNvGrpSpPr>
            <a:grpSpLocks/>
          </p:cNvGrpSpPr>
          <p:nvPr/>
        </p:nvGrpSpPr>
        <p:grpSpPr bwMode="auto">
          <a:xfrm>
            <a:off x="457200" y="279400"/>
            <a:ext cx="8108950" cy="914400"/>
            <a:chOff x="457200" y="381000"/>
            <a:chExt cx="8109472" cy="914400"/>
          </a:xfrm>
        </p:grpSpPr>
        <p:pic>
          <p:nvPicPr>
            <p:cNvPr id="4404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037"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57200" y="1295400"/>
            <a:ext cx="8229600" cy="4830763"/>
          </a:xfrm>
          <a:prstGeom prst="rect">
            <a:avLst/>
          </a:prstGeom>
          <a:noFill/>
          <a:ln w="9525">
            <a:noFill/>
            <a:miter lim="800000"/>
            <a:headEnd/>
            <a:tailEnd/>
          </a:ln>
        </p:spPr>
        <p:txBody>
          <a:bodyPr/>
          <a:lstStyle/>
          <a:p>
            <a:pPr eaLnBrk="1" hangingPunct="1">
              <a:lnSpc>
                <a:spcPct val="90000"/>
              </a:lnSpc>
              <a:spcBef>
                <a:spcPct val="20000"/>
              </a:spcBef>
              <a:buClr>
                <a:schemeClr val="accent4">
                  <a:lumMod val="50000"/>
                </a:schemeClr>
              </a:buClr>
              <a:defRPr/>
            </a:pPr>
            <a:r>
              <a:rPr lang="en-US" sz="3600" dirty="0">
                <a:solidFill>
                  <a:schemeClr val="accent4">
                    <a:lumMod val="50000"/>
                  </a:schemeClr>
                </a:solidFill>
                <a:latin typeface="+mn-lt"/>
              </a:rPr>
              <a:t>Trainer Approval</a:t>
            </a:r>
          </a:p>
          <a:p>
            <a:pPr eaLnBrk="1" hangingPunct="1">
              <a:lnSpc>
                <a:spcPct val="90000"/>
              </a:lnSpc>
              <a:spcBef>
                <a:spcPct val="20000"/>
              </a:spcBef>
              <a:buClr>
                <a:schemeClr val="accent4">
                  <a:lumMod val="50000"/>
                </a:schemeClr>
              </a:buClr>
              <a:buFont typeface="Arial" pitchFamily="34" charset="0"/>
              <a:buChar char="•"/>
              <a:defRPr/>
            </a:pPr>
            <a:r>
              <a:rPr lang="en-US" sz="3200" dirty="0">
                <a:solidFill>
                  <a:schemeClr val="accent4">
                    <a:lumMod val="75000"/>
                  </a:schemeClr>
                </a:solidFill>
                <a:latin typeface="+mn-lt"/>
              </a:rPr>
              <a:t>All training used for annual training through licensing must be provided by a Pathways approved trainer.</a:t>
            </a:r>
          </a:p>
          <a:p>
            <a:pPr lvl="1" eaLnBrk="1" hangingPunct="1">
              <a:lnSpc>
                <a:spcPct val="90000"/>
              </a:lnSpc>
              <a:spcBef>
                <a:spcPct val="20000"/>
              </a:spcBef>
              <a:buClr>
                <a:schemeClr val="accent4">
                  <a:lumMod val="50000"/>
                </a:schemeClr>
              </a:buClr>
              <a:buFont typeface="Arial" pitchFamily="34" charset="0"/>
              <a:buChar char="•"/>
              <a:defRPr/>
            </a:pPr>
            <a:r>
              <a:rPr lang="en-US" sz="3200" dirty="0">
                <a:solidFill>
                  <a:schemeClr val="accent4">
                    <a:lumMod val="75000"/>
                  </a:schemeClr>
                </a:solidFill>
                <a:latin typeface="+mn-lt"/>
              </a:rPr>
              <a:t>Qualifications and Application Process has been revised.  New system went into effect September 1, 2015.</a:t>
            </a:r>
          </a:p>
          <a:p>
            <a:pPr lvl="2" eaLnBrk="1" hangingPunct="1">
              <a:lnSpc>
                <a:spcPct val="90000"/>
              </a:lnSpc>
              <a:spcBef>
                <a:spcPct val="20000"/>
              </a:spcBef>
              <a:buClr>
                <a:schemeClr val="accent2"/>
              </a:buClr>
              <a:buFont typeface="Arial" charset="0"/>
              <a:buNone/>
              <a:defRPr/>
            </a:pPr>
            <a:endParaRPr lang="en-US" sz="2400" dirty="0">
              <a:solidFill>
                <a:schemeClr val="tx1">
                  <a:tint val="75000"/>
                </a:schemeClr>
              </a:solidFill>
              <a:latin typeface="+mn-lt"/>
            </a:endParaRPr>
          </a:p>
          <a:p>
            <a:pPr lvl="1">
              <a:buFont typeface="Arial" charset="0"/>
              <a:buNone/>
              <a:defRPr/>
            </a:pPr>
            <a:endParaRPr lang="en-US" sz="2400" dirty="0">
              <a:solidFill>
                <a:schemeClr val="tx1">
                  <a:tint val="75000"/>
                </a:schemeClr>
              </a:solidFill>
              <a:latin typeface="+mn-lt"/>
            </a:endParaRPr>
          </a:p>
          <a:p>
            <a:pPr lvl="2" algn="ctr" eaLnBrk="1" hangingPunct="1">
              <a:lnSpc>
                <a:spcPct val="90000"/>
              </a:lnSpc>
              <a:spcBef>
                <a:spcPct val="20000"/>
              </a:spcBef>
              <a:buClr>
                <a:schemeClr val="accent2"/>
              </a:buClr>
              <a:defRPr/>
            </a:pPr>
            <a:endParaRPr lang="en-US" sz="2400" dirty="0">
              <a:solidFill>
                <a:schemeClr val="tx1">
                  <a:tint val="75000"/>
                </a:schemeClr>
              </a:solidFill>
              <a:latin typeface="+mn-lt"/>
            </a:endParaRPr>
          </a:p>
          <a:p>
            <a:pPr lvl="1" algn="ctr">
              <a:spcBef>
                <a:spcPct val="20000"/>
              </a:spcBef>
              <a:buFont typeface="Arial" charset="0"/>
              <a:buNone/>
              <a:defRPr/>
            </a:pPr>
            <a:endParaRPr lang="en-US" sz="2800" dirty="0">
              <a:solidFill>
                <a:schemeClr val="tx1">
                  <a:tint val="75000"/>
                </a:schemeClr>
              </a:solidFill>
              <a:latin typeface="+mn-lt"/>
            </a:endParaRPr>
          </a:p>
        </p:txBody>
      </p:sp>
      <p:grpSp>
        <p:nvGrpSpPr>
          <p:cNvPr id="44039" name="Group 8"/>
          <p:cNvGrpSpPr>
            <a:grpSpLocks/>
          </p:cNvGrpSpPr>
          <p:nvPr/>
        </p:nvGrpSpPr>
        <p:grpSpPr bwMode="auto">
          <a:xfrm>
            <a:off x="465138" y="325438"/>
            <a:ext cx="8101012" cy="847725"/>
            <a:chOff x="465221" y="325210"/>
            <a:chExt cx="8100929" cy="847170"/>
          </a:xfrm>
        </p:grpSpPr>
        <p:pic>
          <p:nvPicPr>
            <p:cNvPr id="4404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pic>
        <p:nvPicPr>
          <p:cNvPr id="450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49238"/>
            <a:ext cx="5545138" cy="635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46084" name="Group 6"/>
          <p:cNvGrpSpPr>
            <a:grpSpLocks/>
          </p:cNvGrpSpPr>
          <p:nvPr/>
        </p:nvGrpSpPr>
        <p:grpSpPr bwMode="auto">
          <a:xfrm>
            <a:off x="457200" y="279400"/>
            <a:ext cx="8108950" cy="914400"/>
            <a:chOff x="457200" y="381000"/>
            <a:chExt cx="8109472" cy="914400"/>
          </a:xfrm>
        </p:grpSpPr>
        <p:pic>
          <p:nvPicPr>
            <p:cNvPr id="4609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085"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 y="1524000"/>
            <a:ext cx="8229600" cy="4246563"/>
          </a:xfrm>
          <a:prstGeom prst="rect">
            <a:avLst/>
          </a:prstGeom>
          <a:noFill/>
        </p:spPr>
        <p:txBody>
          <a:bodyPr>
            <a:spAutoFit/>
          </a:bodyPr>
          <a:lstStyle/>
          <a:p>
            <a:pPr>
              <a:defRPr/>
            </a:pPr>
            <a:r>
              <a:rPr lang="en-US" sz="3600" dirty="0">
                <a:solidFill>
                  <a:schemeClr val="accent4">
                    <a:lumMod val="75000"/>
                  </a:schemeClr>
                </a:solidFill>
              </a:rPr>
              <a:t>In order to become a part of the Trainer Registry, an individual may register through :</a:t>
            </a:r>
          </a:p>
          <a:p>
            <a:pPr marL="571500" indent="-571500">
              <a:buFont typeface="Arial" panose="020B0604020202020204" pitchFamily="34" charset="0"/>
              <a:buChar char="•"/>
              <a:defRPr/>
            </a:pPr>
            <a:r>
              <a:rPr lang="en-US" sz="3600" dirty="0">
                <a:solidFill>
                  <a:schemeClr val="accent4">
                    <a:lumMod val="75000"/>
                  </a:schemeClr>
                </a:solidFill>
              </a:rPr>
              <a:t>LDE System FastTrack application process (if eligible)</a:t>
            </a:r>
          </a:p>
          <a:p>
            <a:pPr marL="571500" indent="-571500">
              <a:buFont typeface="Arial" panose="020B0604020202020204" pitchFamily="34" charset="0"/>
              <a:buChar char="•"/>
              <a:defRPr/>
            </a:pPr>
            <a:r>
              <a:rPr lang="en-US" sz="3600" dirty="0">
                <a:solidFill>
                  <a:schemeClr val="accent4">
                    <a:lumMod val="75000"/>
                  </a:schemeClr>
                </a:solidFill>
              </a:rPr>
              <a:t>Independent trainer application process </a:t>
            </a:r>
          </a:p>
          <a:p>
            <a:pPr>
              <a:defRPr/>
            </a:pPr>
            <a:endParaRPr lang="en-US" dirty="0"/>
          </a:p>
        </p:txBody>
      </p:sp>
      <p:grpSp>
        <p:nvGrpSpPr>
          <p:cNvPr id="46087" name="Group 8"/>
          <p:cNvGrpSpPr>
            <a:grpSpLocks/>
          </p:cNvGrpSpPr>
          <p:nvPr/>
        </p:nvGrpSpPr>
        <p:grpSpPr bwMode="auto">
          <a:xfrm>
            <a:off x="465138" y="325438"/>
            <a:ext cx="8101012" cy="847725"/>
            <a:chOff x="465221" y="325210"/>
            <a:chExt cx="8100929" cy="847170"/>
          </a:xfrm>
        </p:grpSpPr>
        <p:pic>
          <p:nvPicPr>
            <p:cNvPr id="4608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47108" name="Group 6"/>
          <p:cNvGrpSpPr>
            <a:grpSpLocks/>
          </p:cNvGrpSpPr>
          <p:nvPr/>
        </p:nvGrpSpPr>
        <p:grpSpPr bwMode="auto">
          <a:xfrm>
            <a:off x="457200" y="279400"/>
            <a:ext cx="8108950" cy="914400"/>
            <a:chOff x="457200" y="381000"/>
            <a:chExt cx="8109472" cy="914400"/>
          </a:xfrm>
        </p:grpSpPr>
        <p:pic>
          <p:nvPicPr>
            <p:cNvPr id="4711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7109"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 y="1600200"/>
            <a:ext cx="8108950" cy="4954588"/>
          </a:xfrm>
          <a:prstGeom prst="rect">
            <a:avLst/>
          </a:prstGeom>
          <a:noFill/>
        </p:spPr>
        <p:txBody>
          <a:bodyPr>
            <a:spAutoFit/>
          </a:bodyPr>
          <a:lstStyle/>
          <a:p>
            <a:pPr>
              <a:defRPr/>
            </a:pPr>
            <a:r>
              <a:rPr lang="en-US" sz="3200" dirty="0">
                <a:solidFill>
                  <a:schemeClr val="accent4">
                    <a:lumMod val="75000"/>
                  </a:schemeClr>
                </a:solidFill>
              </a:rPr>
              <a:t>The following individuals are eligible for the FastTrack application process:</a:t>
            </a:r>
          </a:p>
          <a:p>
            <a:pPr marL="914400" lvl="1" indent="-457200">
              <a:buFont typeface="Arial" panose="020B0604020202020204" pitchFamily="34" charset="0"/>
              <a:buChar char="•"/>
              <a:defRPr/>
            </a:pPr>
            <a:r>
              <a:rPr lang="en-US" sz="2800" dirty="0">
                <a:solidFill>
                  <a:schemeClr val="accent4">
                    <a:lumMod val="75000"/>
                  </a:schemeClr>
                </a:solidFill>
              </a:rPr>
              <a:t>School Board Staff or Teachers </a:t>
            </a:r>
          </a:p>
          <a:p>
            <a:pPr marL="914400" lvl="1" indent="-457200">
              <a:buFont typeface="Arial" panose="020B0604020202020204" pitchFamily="34" charset="0"/>
              <a:buChar char="•"/>
              <a:defRPr/>
            </a:pPr>
            <a:r>
              <a:rPr lang="en-US" sz="2800" dirty="0">
                <a:solidFill>
                  <a:schemeClr val="accent4">
                    <a:lumMod val="75000"/>
                  </a:schemeClr>
                </a:solidFill>
              </a:rPr>
              <a:t>LA Department of Education Staff </a:t>
            </a:r>
          </a:p>
          <a:p>
            <a:pPr marL="914400" lvl="1" indent="-457200">
              <a:buFont typeface="Arial" panose="020B0604020202020204" pitchFamily="34" charset="0"/>
              <a:buChar char="•"/>
              <a:defRPr/>
            </a:pPr>
            <a:r>
              <a:rPr lang="en-US" sz="2800" dirty="0">
                <a:solidFill>
                  <a:schemeClr val="accent4">
                    <a:lumMod val="75000"/>
                  </a:schemeClr>
                </a:solidFill>
              </a:rPr>
              <a:t>Early Steps Staff/Contractor</a:t>
            </a:r>
          </a:p>
          <a:p>
            <a:pPr marL="914400" lvl="1" indent="-457200">
              <a:buFont typeface="Arial" panose="020B0604020202020204" pitchFamily="34" charset="0"/>
              <a:buChar char="•"/>
              <a:defRPr/>
            </a:pPr>
            <a:r>
              <a:rPr lang="en-US" sz="2800" dirty="0">
                <a:solidFill>
                  <a:schemeClr val="accent4">
                    <a:lumMod val="75000"/>
                  </a:schemeClr>
                </a:solidFill>
              </a:rPr>
              <a:t>Community Network Lead Agency Staff	   </a:t>
            </a:r>
          </a:p>
          <a:p>
            <a:pPr marL="914400" lvl="1" indent="-457200">
              <a:buFont typeface="Arial" panose="020B0604020202020204" pitchFamily="34" charset="0"/>
              <a:buChar char="•"/>
              <a:defRPr/>
            </a:pPr>
            <a:r>
              <a:rPr lang="en-US" sz="2800" dirty="0">
                <a:solidFill>
                  <a:schemeClr val="accent4">
                    <a:lumMod val="75000"/>
                  </a:schemeClr>
                </a:solidFill>
              </a:rPr>
              <a:t>Trainer/TA for Resource and Referral Agency</a:t>
            </a:r>
          </a:p>
          <a:p>
            <a:pPr marL="914400" lvl="1" indent="-457200">
              <a:buFont typeface="Arial" panose="020B0604020202020204" pitchFamily="34" charset="0"/>
              <a:buChar char="•"/>
              <a:defRPr/>
            </a:pPr>
            <a:r>
              <a:rPr lang="en-US" sz="2800" dirty="0">
                <a:solidFill>
                  <a:schemeClr val="accent4">
                    <a:lumMod val="75000"/>
                  </a:schemeClr>
                </a:solidFill>
              </a:rPr>
              <a:t>Head Start Staff  </a:t>
            </a:r>
          </a:p>
          <a:p>
            <a:pPr marL="914400" lvl="1" indent="-457200">
              <a:buFont typeface="Arial" panose="020B0604020202020204" pitchFamily="34" charset="0"/>
              <a:buChar char="•"/>
              <a:defRPr/>
            </a:pPr>
            <a:r>
              <a:rPr lang="en-US" sz="2800" dirty="0">
                <a:solidFill>
                  <a:schemeClr val="accent4">
                    <a:lumMod val="75000"/>
                  </a:schemeClr>
                </a:solidFill>
              </a:rPr>
              <a:t>Mental Health Consultant with LDE Contractor</a:t>
            </a:r>
          </a:p>
        </p:txBody>
      </p:sp>
      <p:grpSp>
        <p:nvGrpSpPr>
          <p:cNvPr id="47111" name="Group 8"/>
          <p:cNvGrpSpPr>
            <a:grpSpLocks/>
          </p:cNvGrpSpPr>
          <p:nvPr/>
        </p:nvGrpSpPr>
        <p:grpSpPr bwMode="auto">
          <a:xfrm>
            <a:off x="465138" y="325438"/>
            <a:ext cx="8101012" cy="847725"/>
            <a:chOff x="465221" y="325210"/>
            <a:chExt cx="8100929" cy="847170"/>
          </a:xfrm>
        </p:grpSpPr>
        <p:pic>
          <p:nvPicPr>
            <p:cNvPr id="4711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descr="background.jpg"/>
          <p:cNvPicPr>
            <a:picLocks noChangeAspect="1"/>
          </p:cNvPicPr>
          <p:nvPr/>
        </p:nvPicPr>
        <p:blipFill>
          <a:blip r:embed="rId3">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48132" name="Group 6"/>
          <p:cNvGrpSpPr>
            <a:grpSpLocks/>
          </p:cNvGrpSpPr>
          <p:nvPr/>
        </p:nvGrpSpPr>
        <p:grpSpPr bwMode="auto">
          <a:xfrm>
            <a:off x="457200" y="279400"/>
            <a:ext cx="8108950" cy="914400"/>
            <a:chOff x="457200" y="381000"/>
            <a:chExt cx="8109472" cy="914400"/>
          </a:xfrm>
        </p:grpSpPr>
        <p:pic>
          <p:nvPicPr>
            <p:cNvPr id="4813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8133" name="Picture 3" descr="background.jpg"/>
          <p:cNvPicPr>
            <a:picLocks noChangeAspect="1"/>
          </p:cNvPicPr>
          <p:nvPr/>
        </p:nvPicPr>
        <p:blipFill>
          <a:blip r:embed="rId3">
            <a:extLst>
              <a:ext uri="{28A0092B-C50C-407E-A947-70E740481C1C}">
                <a14:useLocalDpi xmlns:a14="http://schemas.microsoft.com/office/drawing/2010/main" val="0"/>
              </a:ext>
            </a:extLst>
          </a:blip>
          <a:srcRect t="17978" r="28729" b="8591"/>
          <a:stretch>
            <a:fillRect/>
          </a:stretch>
        </p:blipFill>
        <p:spPr bwMode="auto">
          <a:xfrm>
            <a:off x="1524000" y="1981200"/>
            <a:ext cx="6324600"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9600" y="1417638"/>
            <a:ext cx="8108950" cy="4954587"/>
          </a:xfrm>
          <a:prstGeom prst="rect">
            <a:avLst/>
          </a:prstGeom>
          <a:noFill/>
        </p:spPr>
        <p:txBody>
          <a:bodyPr>
            <a:spAutoFit/>
          </a:bodyPr>
          <a:lstStyle/>
          <a:p>
            <a:pPr marL="914400" lvl="1" indent="-457200">
              <a:buFont typeface="Arial" panose="020B0604020202020204" pitchFamily="34" charset="0"/>
              <a:buChar char="•"/>
              <a:defRPr/>
            </a:pPr>
            <a:r>
              <a:rPr lang="en-US" sz="2800" dirty="0">
                <a:solidFill>
                  <a:schemeClr val="accent4">
                    <a:lumMod val="75000"/>
                  </a:schemeClr>
                </a:solidFill>
              </a:rPr>
              <a:t>Director or Assistant Director of a licensed Type III Early Learning Center at Pathways Director I level or higher (subject to verification)  </a:t>
            </a:r>
          </a:p>
          <a:p>
            <a:pPr marL="914400" lvl="1" indent="-457200">
              <a:buFont typeface="Arial" panose="020B0604020202020204" pitchFamily="34" charset="0"/>
              <a:buChar char="•"/>
              <a:defRPr/>
            </a:pPr>
            <a:r>
              <a:rPr lang="en-US" sz="2800" dirty="0">
                <a:solidFill>
                  <a:schemeClr val="accent4">
                    <a:lumMod val="75000"/>
                  </a:schemeClr>
                </a:solidFill>
              </a:rPr>
              <a:t>Lead Teacher at a licensed Type III Early Learning Center at Pathways Teacher I or higher (subject to verification &amp; recommendation of Director).   </a:t>
            </a:r>
          </a:p>
          <a:p>
            <a:pPr>
              <a:defRPr/>
            </a:pPr>
            <a:endParaRPr lang="en-US" sz="2800" dirty="0">
              <a:solidFill>
                <a:schemeClr val="accent4">
                  <a:lumMod val="75000"/>
                </a:schemeClr>
              </a:solidFill>
            </a:endParaRPr>
          </a:p>
          <a:p>
            <a:pPr>
              <a:defRPr/>
            </a:pPr>
            <a:r>
              <a:rPr lang="en-US" sz="3200" dirty="0">
                <a:solidFill>
                  <a:schemeClr val="accent4">
                    <a:lumMod val="75000"/>
                  </a:schemeClr>
                </a:solidFill>
              </a:rPr>
              <a:t>All others should complete the Independent Trainer application process. </a:t>
            </a:r>
            <a:endParaRPr lang="en-US" dirty="0"/>
          </a:p>
        </p:txBody>
      </p:sp>
      <p:grpSp>
        <p:nvGrpSpPr>
          <p:cNvPr id="48135" name="Group 8"/>
          <p:cNvGrpSpPr>
            <a:grpSpLocks/>
          </p:cNvGrpSpPr>
          <p:nvPr/>
        </p:nvGrpSpPr>
        <p:grpSpPr bwMode="auto">
          <a:xfrm>
            <a:off x="465138" y="325438"/>
            <a:ext cx="8101012" cy="847725"/>
            <a:chOff x="465221" y="325210"/>
            <a:chExt cx="8100929" cy="847170"/>
          </a:xfrm>
        </p:grpSpPr>
        <p:pic>
          <p:nvPicPr>
            <p:cNvPr id="48136"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50180" name="Group 6"/>
          <p:cNvGrpSpPr>
            <a:grpSpLocks/>
          </p:cNvGrpSpPr>
          <p:nvPr/>
        </p:nvGrpSpPr>
        <p:grpSpPr bwMode="auto">
          <a:xfrm>
            <a:off x="457200" y="279400"/>
            <a:ext cx="8108950" cy="914400"/>
            <a:chOff x="457200" y="381000"/>
            <a:chExt cx="8109472" cy="914400"/>
          </a:xfrm>
        </p:grpSpPr>
        <p:pic>
          <p:nvPicPr>
            <p:cNvPr id="5018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0181"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 y="1314450"/>
            <a:ext cx="8229600" cy="5600700"/>
          </a:xfrm>
          <a:prstGeom prst="rect">
            <a:avLst/>
          </a:prstGeom>
          <a:noFill/>
        </p:spPr>
        <p:txBody>
          <a:bodyPr>
            <a:spAutoFit/>
          </a:bodyPr>
          <a:lstStyle/>
          <a:p>
            <a:pPr>
              <a:defRPr/>
            </a:pPr>
            <a:r>
              <a:rPr lang="en-US" sz="2800" b="1" dirty="0">
                <a:solidFill>
                  <a:schemeClr val="accent4">
                    <a:lumMod val="50000"/>
                  </a:schemeClr>
                </a:solidFill>
              </a:rPr>
              <a:t>LDE System FastTrack Trainer Initial Application Process</a:t>
            </a:r>
            <a:r>
              <a:rPr lang="en-US" sz="2800" dirty="0">
                <a:solidFill>
                  <a:schemeClr val="accent4">
                    <a:lumMod val="50000"/>
                  </a:schemeClr>
                </a:solidFill>
              </a:rPr>
              <a:t> </a:t>
            </a:r>
          </a:p>
          <a:p>
            <a:pPr>
              <a:defRPr/>
            </a:pPr>
            <a:r>
              <a:rPr lang="en-US" sz="2400" dirty="0">
                <a:solidFill>
                  <a:schemeClr val="accent4">
                    <a:lumMod val="75000"/>
                  </a:schemeClr>
                </a:solidFill>
              </a:rPr>
              <a:t>The following information should be submitted to Louisiana Pathways:</a:t>
            </a:r>
          </a:p>
          <a:p>
            <a:pPr marL="800100" lvl="1" indent="-342900">
              <a:buFont typeface="Arial" panose="020B0604020202020204" pitchFamily="34" charset="0"/>
              <a:buChar char="•"/>
              <a:defRPr/>
            </a:pPr>
            <a:r>
              <a:rPr lang="en-US" sz="2400" dirty="0">
                <a:solidFill>
                  <a:schemeClr val="accent4">
                    <a:lumMod val="75000"/>
                  </a:schemeClr>
                </a:solidFill>
              </a:rPr>
              <a:t>FastTrack Trainer Approval Application.  Application includes agency verification that trainer meets qualifications and has reviewed “Louisiana Pathways Trainer Procedure Manual.”</a:t>
            </a:r>
          </a:p>
          <a:p>
            <a:pPr marL="800100" lvl="1" indent="-342900">
              <a:buFont typeface="Arial" panose="020B0604020202020204" pitchFamily="34" charset="0"/>
              <a:buChar char="•"/>
              <a:defRPr/>
            </a:pPr>
            <a:r>
              <a:rPr lang="en-US" sz="2400" dirty="0">
                <a:solidFill>
                  <a:schemeClr val="accent4">
                    <a:lumMod val="75000"/>
                  </a:schemeClr>
                </a:solidFill>
              </a:rPr>
              <a:t>Trainer Agreement and Release Form</a:t>
            </a:r>
          </a:p>
          <a:p>
            <a:pPr marL="800100" lvl="1" indent="-342900">
              <a:buFont typeface="Arial" panose="020B0604020202020204" pitchFamily="34" charset="0"/>
              <a:buChar char="•"/>
              <a:defRPr/>
            </a:pPr>
            <a:r>
              <a:rPr lang="en-US" sz="2400" dirty="0">
                <a:solidFill>
                  <a:schemeClr val="accent4">
                    <a:lumMod val="75000"/>
                  </a:schemeClr>
                </a:solidFill>
              </a:rPr>
              <a:t>CLASS reliability certificates or CLASS Trainer certificates, if applicable.</a:t>
            </a:r>
          </a:p>
          <a:p>
            <a:pPr marL="800100" lvl="1" indent="-342900">
              <a:buFont typeface="Arial" panose="020B0604020202020204" pitchFamily="34" charset="0"/>
              <a:buChar char="•"/>
              <a:defRPr/>
            </a:pPr>
            <a:r>
              <a:rPr lang="en-US" sz="2400" dirty="0">
                <a:solidFill>
                  <a:schemeClr val="accent4">
                    <a:lumMod val="75000"/>
                  </a:schemeClr>
                </a:solidFill>
              </a:rPr>
              <a:t>TS Gold Trainer or Inter-rater reliability certificates, if applicable.</a:t>
            </a:r>
          </a:p>
          <a:p>
            <a:pPr>
              <a:defRPr/>
            </a:pPr>
            <a:r>
              <a:rPr lang="en-US" sz="2000" i="1" dirty="0"/>
              <a:t> </a:t>
            </a:r>
            <a:endParaRPr lang="en-US" dirty="0"/>
          </a:p>
          <a:p>
            <a:pPr>
              <a:defRPr/>
            </a:pPr>
            <a:endParaRPr lang="en-US" dirty="0"/>
          </a:p>
        </p:txBody>
      </p:sp>
      <p:grpSp>
        <p:nvGrpSpPr>
          <p:cNvPr id="50183" name="Group 8"/>
          <p:cNvGrpSpPr>
            <a:grpSpLocks/>
          </p:cNvGrpSpPr>
          <p:nvPr/>
        </p:nvGrpSpPr>
        <p:grpSpPr bwMode="auto">
          <a:xfrm>
            <a:off x="465138" y="325438"/>
            <a:ext cx="8101012" cy="847725"/>
            <a:chOff x="465221" y="325210"/>
            <a:chExt cx="8100929" cy="847170"/>
          </a:xfrm>
        </p:grpSpPr>
        <p:pic>
          <p:nvPicPr>
            <p:cNvPr id="5018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51204" name="Group 6"/>
          <p:cNvGrpSpPr>
            <a:grpSpLocks/>
          </p:cNvGrpSpPr>
          <p:nvPr/>
        </p:nvGrpSpPr>
        <p:grpSpPr bwMode="auto">
          <a:xfrm>
            <a:off x="457200" y="279400"/>
            <a:ext cx="8108950" cy="914400"/>
            <a:chOff x="457200" y="381000"/>
            <a:chExt cx="8109472" cy="914400"/>
          </a:xfrm>
        </p:grpSpPr>
        <p:pic>
          <p:nvPicPr>
            <p:cNvPr id="5121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05"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 y="1524000"/>
            <a:ext cx="8229600" cy="4246563"/>
          </a:xfrm>
          <a:prstGeom prst="rect">
            <a:avLst/>
          </a:prstGeom>
          <a:noFill/>
        </p:spPr>
        <p:txBody>
          <a:bodyPr>
            <a:spAutoFit/>
          </a:bodyPr>
          <a:lstStyle/>
          <a:p>
            <a:pPr marL="457200" indent="-457200">
              <a:buFont typeface="Arial" panose="020B0604020202020204" pitchFamily="34" charset="0"/>
              <a:buChar char="•"/>
              <a:defRPr/>
            </a:pPr>
            <a:r>
              <a:rPr lang="en-US" sz="2800" dirty="0">
                <a:solidFill>
                  <a:schemeClr val="accent4">
                    <a:lumMod val="75000"/>
                  </a:schemeClr>
                </a:solidFill>
              </a:rPr>
              <a:t>If approved, the trainer will receive a certificate from the Louisiana Pathways certifying them as Trainer I, II or III based on their documented education and experience as verified by their administrator/supervisor.  Subject areas taught are determined by supervising agency. </a:t>
            </a:r>
          </a:p>
          <a:p>
            <a:pPr>
              <a:defRPr/>
            </a:pPr>
            <a:endParaRPr lang="en-US" sz="2800" dirty="0">
              <a:solidFill>
                <a:schemeClr val="accent4">
                  <a:lumMod val="75000"/>
                </a:schemeClr>
              </a:solidFill>
            </a:endParaRPr>
          </a:p>
          <a:p>
            <a:pPr marL="457200" indent="-457200">
              <a:buFont typeface="Arial" panose="020B0604020202020204" pitchFamily="34" charset="0"/>
              <a:buChar char="•"/>
              <a:defRPr/>
            </a:pPr>
            <a:r>
              <a:rPr lang="en-US" sz="2800" dirty="0">
                <a:solidFill>
                  <a:schemeClr val="accent4">
                    <a:lumMod val="75000"/>
                  </a:schemeClr>
                </a:solidFill>
              </a:rPr>
              <a:t>Initial approval and each renewal will be effective for a period of 3 years.</a:t>
            </a:r>
            <a:r>
              <a:rPr lang="en-US" sz="2800" i="1" dirty="0">
                <a:solidFill>
                  <a:schemeClr val="accent4">
                    <a:lumMod val="75000"/>
                  </a:schemeClr>
                </a:solidFill>
              </a:rPr>
              <a:t> </a:t>
            </a:r>
            <a:endParaRPr lang="en-US" sz="2800" dirty="0">
              <a:solidFill>
                <a:schemeClr val="accent4">
                  <a:lumMod val="75000"/>
                </a:schemeClr>
              </a:solidFill>
            </a:endParaRPr>
          </a:p>
          <a:p>
            <a:pPr>
              <a:defRPr/>
            </a:pPr>
            <a:endParaRPr lang="en-US" dirty="0"/>
          </a:p>
        </p:txBody>
      </p:sp>
      <p:grpSp>
        <p:nvGrpSpPr>
          <p:cNvPr id="51207" name="Group 8"/>
          <p:cNvGrpSpPr>
            <a:grpSpLocks/>
          </p:cNvGrpSpPr>
          <p:nvPr/>
        </p:nvGrpSpPr>
        <p:grpSpPr bwMode="auto">
          <a:xfrm>
            <a:off x="465138" y="325438"/>
            <a:ext cx="8101012" cy="847725"/>
            <a:chOff x="465221" y="325210"/>
            <a:chExt cx="8100929" cy="847170"/>
          </a:xfrm>
        </p:grpSpPr>
        <p:pic>
          <p:nvPicPr>
            <p:cNvPr id="5120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9220" name="Group 6"/>
          <p:cNvGrpSpPr>
            <a:grpSpLocks/>
          </p:cNvGrpSpPr>
          <p:nvPr/>
        </p:nvGrpSpPr>
        <p:grpSpPr bwMode="auto">
          <a:xfrm>
            <a:off x="457200" y="279400"/>
            <a:ext cx="8108950" cy="914400"/>
            <a:chOff x="457200" y="381000"/>
            <a:chExt cx="8109472" cy="914400"/>
          </a:xfrm>
        </p:grpSpPr>
        <p:pic>
          <p:nvPicPr>
            <p:cNvPr id="922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221"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txBox="1">
            <a:spLocks/>
          </p:cNvSpPr>
          <p:nvPr/>
        </p:nvSpPr>
        <p:spPr>
          <a:xfrm>
            <a:off x="336550" y="2328997"/>
            <a:ext cx="8229600" cy="4038600"/>
          </a:xfrm>
          <a:prstGeom prst="rect">
            <a:avLst/>
          </a:prstGeom>
        </p:spPr>
        <p:txBody>
          <a:bodyPr>
            <a:normAutofit/>
          </a:bodyPr>
          <a:lstStyle/>
          <a:p>
            <a:pPr lvl="1" eaLnBrk="1" fontAlgn="auto" hangingPunct="1">
              <a:lnSpc>
                <a:spcPct val="110000"/>
              </a:lnSpc>
              <a:spcBef>
                <a:spcPct val="20000"/>
              </a:spcBef>
              <a:spcAft>
                <a:spcPts val="0"/>
              </a:spcAft>
              <a:buClr>
                <a:schemeClr val="accent4"/>
              </a:buClr>
              <a:buFont typeface="Arial" pitchFamily="34" charset="0"/>
              <a:buChar char="•"/>
              <a:defRPr/>
            </a:pPr>
            <a:r>
              <a:rPr lang="en-US" sz="4000" dirty="0">
                <a:solidFill>
                  <a:schemeClr val="accent4">
                    <a:lumMod val="75000"/>
                  </a:schemeClr>
                </a:solidFill>
                <a:latin typeface="+mn-lt"/>
              </a:rPr>
              <a:t>Career Development</a:t>
            </a:r>
          </a:p>
          <a:p>
            <a:pPr lvl="1" eaLnBrk="1" fontAlgn="auto" hangingPunct="1">
              <a:lnSpc>
                <a:spcPct val="110000"/>
              </a:lnSpc>
              <a:spcBef>
                <a:spcPct val="20000"/>
              </a:spcBef>
              <a:spcAft>
                <a:spcPts val="0"/>
              </a:spcAft>
              <a:buClr>
                <a:schemeClr val="accent4"/>
              </a:buClr>
              <a:buFont typeface="Arial" pitchFamily="34" charset="0"/>
              <a:buChar char="•"/>
              <a:defRPr/>
            </a:pPr>
            <a:r>
              <a:rPr lang="en-US" sz="4000" dirty="0">
                <a:solidFill>
                  <a:schemeClr val="accent4">
                    <a:lumMod val="75000"/>
                  </a:schemeClr>
                </a:solidFill>
                <a:latin typeface="+mn-lt"/>
              </a:rPr>
              <a:t>Scholarships</a:t>
            </a:r>
          </a:p>
          <a:p>
            <a:pPr lvl="1" eaLnBrk="1" fontAlgn="auto" hangingPunct="1">
              <a:lnSpc>
                <a:spcPct val="110000"/>
              </a:lnSpc>
              <a:spcBef>
                <a:spcPct val="20000"/>
              </a:spcBef>
              <a:spcAft>
                <a:spcPts val="0"/>
              </a:spcAft>
              <a:buClr>
                <a:schemeClr val="accent4"/>
              </a:buClr>
              <a:buFont typeface="Arial" pitchFamily="34" charset="0"/>
              <a:buChar char="•"/>
              <a:defRPr/>
            </a:pPr>
            <a:r>
              <a:rPr lang="en-US" sz="4000" dirty="0">
                <a:solidFill>
                  <a:schemeClr val="accent4">
                    <a:lumMod val="75000"/>
                  </a:schemeClr>
                </a:solidFill>
                <a:latin typeface="+mn-lt"/>
              </a:rPr>
              <a:t>Trainer Approval</a:t>
            </a:r>
          </a:p>
          <a:p>
            <a:pPr lvl="1" eaLnBrk="1" fontAlgn="auto" hangingPunct="1">
              <a:lnSpc>
                <a:spcPct val="110000"/>
              </a:lnSpc>
              <a:spcBef>
                <a:spcPct val="20000"/>
              </a:spcBef>
              <a:spcAft>
                <a:spcPts val="0"/>
              </a:spcAft>
              <a:buClr>
                <a:schemeClr val="accent4"/>
              </a:buClr>
              <a:buFont typeface="Arial" pitchFamily="34" charset="0"/>
              <a:buChar char="•"/>
              <a:defRPr/>
            </a:pPr>
            <a:r>
              <a:rPr lang="en-US" sz="4000" dirty="0">
                <a:solidFill>
                  <a:schemeClr val="accent4">
                    <a:lumMod val="75000"/>
                  </a:schemeClr>
                </a:solidFill>
                <a:latin typeface="+mn-lt"/>
              </a:rPr>
              <a:t>Tax Credit Eligibility</a:t>
            </a:r>
          </a:p>
        </p:txBody>
      </p:sp>
      <p:grpSp>
        <p:nvGrpSpPr>
          <p:cNvPr id="9223" name="Group 8"/>
          <p:cNvGrpSpPr>
            <a:grpSpLocks/>
          </p:cNvGrpSpPr>
          <p:nvPr/>
        </p:nvGrpSpPr>
        <p:grpSpPr bwMode="auto">
          <a:xfrm>
            <a:off x="465138" y="325438"/>
            <a:ext cx="8101012" cy="847725"/>
            <a:chOff x="465221" y="325210"/>
            <a:chExt cx="8100929" cy="847170"/>
          </a:xfrm>
        </p:grpSpPr>
        <p:pic>
          <p:nvPicPr>
            <p:cNvPr id="922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t="1660"/>
          <a:stretch/>
        </p:blipFill>
        <p:spPr>
          <a:xfrm>
            <a:off x="6329083" y="2136403"/>
            <a:ext cx="2185988" cy="3527966"/>
          </a:xfrm>
          <a:prstGeom prst="rect">
            <a:avLst/>
          </a:prstGeom>
        </p:spPr>
      </p:pic>
      <p:sp>
        <p:nvSpPr>
          <p:cNvPr id="3" name="Right Arrow 2"/>
          <p:cNvSpPr/>
          <p:nvPr/>
        </p:nvSpPr>
        <p:spPr>
          <a:xfrm>
            <a:off x="5419828" y="5019267"/>
            <a:ext cx="954741" cy="207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4653641" y="4199004"/>
            <a:ext cx="1748118" cy="252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4419246" y="3438377"/>
            <a:ext cx="2038870" cy="250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5438681" y="2628455"/>
            <a:ext cx="954741" cy="207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31587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52228" name="Group 6"/>
          <p:cNvGrpSpPr>
            <a:grpSpLocks/>
          </p:cNvGrpSpPr>
          <p:nvPr/>
        </p:nvGrpSpPr>
        <p:grpSpPr bwMode="auto">
          <a:xfrm>
            <a:off x="457200" y="279400"/>
            <a:ext cx="8108950" cy="914400"/>
            <a:chOff x="457200" y="381000"/>
            <a:chExt cx="8109472" cy="914400"/>
          </a:xfrm>
        </p:grpSpPr>
        <p:pic>
          <p:nvPicPr>
            <p:cNvPr id="5223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229"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 y="1417638"/>
            <a:ext cx="8229600" cy="4462462"/>
          </a:xfrm>
          <a:prstGeom prst="rect">
            <a:avLst/>
          </a:prstGeom>
          <a:noFill/>
        </p:spPr>
        <p:txBody>
          <a:bodyPr>
            <a:spAutoFit/>
          </a:bodyPr>
          <a:lstStyle/>
          <a:p>
            <a:pPr>
              <a:defRPr/>
            </a:pPr>
            <a:r>
              <a:rPr lang="en-US" sz="2800" b="1" dirty="0">
                <a:solidFill>
                  <a:schemeClr val="accent4">
                    <a:lumMod val="50000"/>
                  </a:schemeClr>
                </a:solidFill>
              </a:rPr>
              <a:t>FastTrack Trainer Renewal Requirements</a:t>
            </a:r>
          </a:p>
          <a:p>
            <a:pPr>
              <a:defRPr/>
            </a:pPr>
            <a:endParaRPr lang="en-US" sz="2400" dirty="0">
              <a:solidFill>
                <a:schemeClr val="accent4">
                  <a:lumMod val="50000"/>
                </a:schemeClr>
              </a:solidFill>
            </a:endParaRPr>
          </a:p>
          <a:p>
            <a:pPr marL="800100" lvl="1" indent="-342900">
              <a:buFont typeface="Arial" panose="020B0604020202020204" pitchFamily="34" charset="0"/>
              <a:buChar char="•"/>
              <a:defRPr/>
            </a:pPr>
            <a:r>
              <a:rPr lang="en-US" sz="2400" dirty="0">
                <a:solidFill>
                  <a:schemeClr val="accent4">
                    <a:lumMod val="75000"/>
                  </a:schemeClr>
                </a:solidFill>
              </a:rPr>
              <a:t>Completion of  “Trainer Orientation/LDE Overview Update”  offered at various conferences and available at no cost on the Louisiana Pathways website-- </a:t>
            </a:r>
            <a:r>
              <a:rPr lang="en-US" sz="2400" u="sng" dirty="0">
                <a:solidFill>
                  <a:schemeClr val="accent4">
                    <a:lumMod val="75000"/>
                  </a:schemeClr>
                </a:solidFill>
                <a:hlinkClick r:id="rId5"/>
              </a:rPr>
              <a:t>http://pathways.nsula.edu/trainer-renewal-information/</a:t>
            </a:r>
            <a:endParaRPr lang="en-US" sz="2400" u="sng" dirty="0">
              <a:solidFill>
                <a:schemeClr val="accent4">
                  <a:lumMod val="75000"/>
                </a:schemeClr>
              </a:solidFill>
            </a:endParaRPr>
          </a:p>
          <a:p>
            <a:pPr marL="800100" lvl="1" indent="-342900">
              <a:buFont typeface="Arial" panose="020B0604020202020204" pitchFamily="34" charset="0"/>
              <a:buChar char="•"/>
              <a:defRPr/>
            </a:pPr>
            <a:endParaRPr lang="en-US" sz="2400" dirty="0">
              <a:solidFill>
                <a:schemeClr val="accent4">
                  <a:lumMod val="75000"/>
                </a:schemeClr>
              </a:solidFill>
            </a:endParaRPr>
          </a:p>
          <a:p>
            <a:pPr marL="800100" lvl="1" indent="-342900">
              <a:buFont typeface="Arial" panose="020B0604020202020204" pitchFamily="34" charset="0"/>
              <a:buChar char="•"/>
              <a:defRPr/>
            </a:pPr>
            <a:r>
              <a:rPr lang="en-US" sz="2400" dirty="0">
                <a:solidFill>
                  <a:schemeClr val="accent4">
                    <a:lumMod val="75000"/>
                  </a:schemeClr>
                </a:solidFill>
              </a:rPr>
              <a:t>Continued employment in a FastTrack eligible category as verified by Supervisor/Administrator</a:t>
            </a:r>
          </a:p>
          <a:p>
            <a:pPr>
              <a:defRPr/>
            </a:pPr>
            <a:r>
              <a:rPr lang="en-US" dirty="0"/>
              <a:t> </a:t>
            </a:r>
          </a:p>
          <a:p>
            <a:pPr>
              <a:defRPr/>
            </a:pPr>
            <a:endParaRPr lang="en-US" dirty="0"/>
          </a:p>
        </p:txBody>
      </p:sp>
      <p:grpSp>
        <p:nvGrpSpPr>
          <p:cNvPr id="52231" name="Group 8"/>
          <p:cNvGrpSpPr>
            <a:grpSpLocks/>
          </p:cNvGrpSpPr>
          <p:nvPr/>
        </p:nvGrpSpPr>
        <p:grpSpPr bwMode="auto">
          <a:xfrm>
            <a:off x="465138" y="325438"/>
            <a:ext cx="8101012" cy="847725"/>
            <a:chOff x="465221" y="325210"/>
            <a:chExt cx="8100929" cy="847170"/>
          </a:xfrm>
        </p:grpSpPr>
        <p:pic>
          <p:nvPicPr>
            <p:cNvPr id="5223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53252" name="Group 6"/>
          <p:cNvGrpSpPr>
            <a:grpSpLocks/>
          </p:cNvGrpSpPr>
          <p:nvPr/>
        </p:nvGrpSpPr>
        <p:grpSpPr bwMode="auto">
          <a:xfrm>
            <a:off x="457200" y="279400"/>
            <a:ext cx="8108950" cy="914400"/>
            <a:chOff x="457200" y="381000"/>
            <a:chExt cx="8109472" cy="914400"/>
          </a:xfrm>
        </p:grpSpPr>
        <p:pic>
          <p:nvPicPr>
            <p:cNvPr id="5325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3253"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 y="1417638"/>
            <a:ext cx="8229600" cy="5478462"/>
          </a:xfrm>
          <a:prstGeom prst="rect">
            <a:avLst/>
          </a:prstGeom>
          <a:noFill/>
        </p:spPr>
        <p:txBody>
          <a:bodyPr>
            <a:spAutoFit/>
          </a:bodyPr>
          <a:lstStyle/>
          <a:p>
            <a:pPr>
              <a:defRPr/>
            </a:pPr>
            <a:r>
              <a:rPr lang="en-US" sz="2800" b="1" dirty="0">
                <a:solidFill>
                  <a:schemeClr val="accent4">
                    <a:lumMod val="50000"/>
                  </a:schemeClr>
                </a:solidFill>
              </a:rPr>
              <a:t>FastTrack Trainer Renewal Process</a:t>
            </a:r>
            <a:endParaRPr lang="en-US" sz="2800" dirty="0">
              <a:solidFill>
                <a:schemeClr val="accent4">
                  <a:lumMod val="50000"/>
                </a:schemeClr>
              </a:solidFill>
            </a:endParaRPr>
          </a:p>
          <a:p>
            <a:pPr>
              <a:defRPr/>
            </a:pPr>
            <a:r>
              <a:rPr lang="en-US" sz="2600" dirty="0">
                <a:solidFill>
                  <a:schemeClr val="accent4">
                    <a:lumMod val="75000"/>
                  </a:schemeClr>
                </a:solidFill>
              </a:rPr>
              <a:t>In order to renew trainer certification, an individual should submit the following information to Louisiana Pathways as least one month prior to their expiration date:</a:t>
            </a:r>
          </a:p>
          <a:p>
            <a:pPr marL="457200" indent="-457200">
              <a:buFont typeface="Arial" panose="020B0604020202020204" pitchFamily="34" charset="0"/>
              <a:buChar char="•"/>
              <a:defRPr/>
            </a:pPr>
            <a:r>
              <a:rPr lang="en-US" sz="2600" dirty="0">
                <a:solidFill>
                  <a:schemeClr val="accent4">
                    <a:lumMod val="75000"/>
                  </a:schemeClr>
                </a:solidFill>
              </a:rPr>
              <a:t>Trainer Renewal Application</a:t>
            </a:r>
          </a:p>
          <a:p>
            <a:pPr marL="457200" indent="-457200">
              <a:buFont typeface="Arial" panose="020B0604020202020204" pitchFamily="34" charset="0"/>
              <a:buChar char="•"/>
              <a:defRPr/>
            </a:pPr>
            <a:r>
              <a:rPr lang="en-US" sz="2600" dirty="0">
                <a:solidFill>
                  <a:schemeClr val="accent4">
                    <a:lumMod val="75000"/>
                  </a:schemeClr>
                </a:solidFill>
              </a:rPr>
              <a:t>Trainer Agreement and Release form.</a:t>
            </a:r>
          </a:p>
          <a:p>
            <a:pPr marL="457200" indent="-457200">
              <a:buFont typeface="Arial" panose="020B0604020202020204" pitchFamily="34" charset="0"/>
              <a:buChar char="•"/>
              <a:defRPr/>
            </a:pPr>
            <a:r>
              <a:rPr lang="en-US" sz="2600" dirty="0">
                <a:solidFill>
                  <a:schemeClr val="accent4">
                    <a:lumMod val="75000"/>
                  </a:schemeClr>
                </a:solidFill>
              </a:rPr>
              <a:t>Documentation of “Trainer Orientation/LDE Overview Update” if not taken on website</a:t>
            </a:r>
          </a:p>
          <a:p>
            <a:pPr marL="457200" indent="-457200">
              <a:buFont typeface="Arial" panose="020B0604020202020204" pitchFamily="34" charset="0"/>
              <a:buChar char="•"/>
              <a:defRPr/>
            </a:pPr>
            <a:r>
              <a:rPr lang="en-US" sz="2600" dirty="0">
                <a:solidFill>
                  <a:schemeClr val="accent4">
                    <a:lumMod val="75000"/>
                  </a:schemeClr>
                </a:solidFill>
              </a:rPr>
              <a:t>Current certifications (CLASS reliability, CLASS trainer, TS Gold Trainer, TS Gold Inter-rater reliability)</a:t>
            </a:r>
          </a:p>
          <a:p>
            <a:pPr>
              <a:defRPr/>
            </a:pPr>
            <a:r>
              <a:rPr lang="en-US" dirty="0"/>
              <a:t> </a:t>
            </a:r>
          </a:p>
          <a:p>
            <a:pPr>
              <a:defRPr/>
            </a:pPr>
            <a:endParaRPr lang="en-US" dirty="0"/>
          </a:p>
        </p:txBody>
      </p:sp>
      <p:grpSp>
        <p:nvGrpSpPr>
          <p:cNvPr id="53255" name="Group 8"/>
          <p:cNvGrpSpPr>
            <a:grpSpLocks/>
          </p:cNvGrpSpPr>
          <p:nvPr/>
        </p:nvGrpSpPr>
        <p:grpSpPr bwMode="auto">
          <a:xfrm>
            <a:off x="465138" y="325438"/>
            <a:ext cx="8101012" cy="847725"/>
            <a:chOff x="465221" y="325210"/>
            <a:chExt cx="8100929" cy="847170"/>
          </a:xfrm>
        </p:grpSpPr>
        <p:pic>
          <p:nvPicPr>
            <p:cNvPr id="5325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54276" name="Group 6"/>
          <p:cNvGrpSpPr>
            <a:grpSpLocks/>
          </p:cNvGrpSpPr>
          <p:nvPr/>
        </p:nvGrpSpPr>
        <p:grpSpPr bwMode="auto">
          <a:xfrm>
            <a:off x="457200" y="279400"/>
            <a:ext cx="8108950" cy="914400"/>
            <a:chOff x="457200" y="381000"/>
            <a:chExt cx="8109472" cy="914400"/>
          </a:xfrm>
        </p:grpSpPr>
        <p:pic>
          <p:nvPicPr>
            <p:cNvPr id="5428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4277"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TextBox 2"/>
          <p:cNvSpPr txBox="1">
            <a:spLocks noChangeArrowheads="1"/>
          </p:cNvSpPr>
          <p:nvPr/>
        </p:nvSpPr>
        <p:spPr bwMode="auto">
          <a:xfrm>
            <a:off x="457200" y="1417638"/>
            <a:ext cx="8229600"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b="1" dirty="0"/>
              <a:t> </a:t>
            </a:r>
            <a:r>
              <a:rPr lang="en-US" altLang="en-US" sz="2800" b="1" dirty="0">
                <a:solidFill>
                  <a:schemeClr val="accent4">
                    <a:lumMod val="50000"/>
                  </a:schemeClr>
                </a:solidFill>
              </a:rPr>
              <a:t>Independent Trainer Initial Application Process</a:t>
            </a:r>
            <a:r>
              <a:rPr lang="en-US" altLang="en-US" sz="2800" dirty="0">
                <a:solidFill>
                  <a:schemeClr val="accent4">
                    <a:lumMod val="50000"/>
                  </a:schemeClr>
                </a:solidFill>
              </a:rPr>
              <a:t> </a:t>
            </a:r>
          </a:p>
          <a:p>
            <a:pPr>
              <a:defRPr/>
            </a:pPr>
            <a:r>
              <a:rPr lang="en-US" altLang="en-US" sz="2400" dirty="0">
                <a:solidFill>
                  <a:schemeClr val="accent4">
                    <a:lumMod val="75000"/>
                  </a:schemeClr>
                </a:solidFill>
              </a:rPr>
              <a:t>The following information should be submitted to Louisiana Pathways:</a:t>
            </a:r>
          </a:p>
          <a:p>
            <a:pPr marL="800100" lvl="1" indent="-342900">
              <a:buFont typeface="Arial" panose="020B0604020202020204" pitchFamily="34" charset="0"/>
              <a:buChar char="•"/>
              <a:defRPr/>
            </a:pPr>
            <a:r>
              <a:rPr lang="en-US" altLang="en-US" sz="2400" dirty="0">
                <a:solidFill>
                  <a:schemeClr val="accent4">
                    <a:lumMod val="75000"/>
                  </a:schemeClr>
                </a:solidFill>
              </a:rPr>
              <a:t>Trainer Approval Application </a:t>
            </a:r>
          </a:p>
          <a:p>
            <a:pPr marL="800100" lvl="1" indent="-342900">
              <a:buFont typeface="Arial" panose="020B0604020202020204" pitchFamily="34" charset="0"/>
              <a:buChar char="•"/>
              <a:defRPr/>
            </a:pPr>
            <a:r>
              <a:rPr lang="en-US" altLang="en-US" sz="2400" dirty="0">
                <a:solidFill>
                  <a:schemeClr val="accent4">
                    <a:lumMod val="75000"/>
                  </a:schemeClr>
                </a:solidFill>
              </a:rPr>
              <a:t>Trainer Agreement and Release Form</a:t>
            </a:r>
          </a:p>
          <a:p>
            <a:pPr marL="800100" lvl="1" indent="-342900">
              <a:buFont typeface="Arial" panose="020B0604020202020204" pitchFamily="34" charset="0"/>
              <a:buChar char="•"/>
              <a:defRPr/>
            </a:pPr>
            <a:r>
              <a:rPr lang="en-US" altLang="en-US" sz="2400" dirty="0">
                <a:solidFill>
                  <a:schemeClr val="accent4">
                    <a:lumMod val="75000"/>
                  </a:schemeClr>
                </a:solidFill>
              </a:rPr>
              <a:t>Current Resume’</a:t>
            </a:r>
          </a:p>
          <a:p>
            <a:pPr marL="800100" lvl="1" indent="-342900">
              <a:buFont typeface="Arial" panose="020B0604020202020204" pitchFamily="34" charset="0"/>
              <a:buChar char="•"/>
              <a:defRPr/>
            </a:pPr>
            <a:r>
              <a:rPr lang="en-US" altLang="en-US" sz="2400" dirty="0">
                <a:solidFill>
                  <a:schemeClr val="accent4">
                    <a:lumMod val="75000"/>
                  </a:schemeClr>
                </a:solidFill>
              </a:rPr>
              <a:t>Documentation of Educational Background (transcripts, copies of credentials, licenses) </a:t>
            </a:r>
          </a:p>
          <a:p>
            <a:pPr marL="800100" lvl="1" indent="-342900">
              <a:buFont typeface="Arial" panose="020B0604020202020204" pitchFamily="34" charset="0"/>
              <a:buChar char="•"/>
              <a:defRPr/>
            </a:pPr>
            <a:r>
              <a:rPr lang="en-US" altLang="en-US" sz="2400" dirty="0">
                <a:solidFill>
                  <a:schemeClr val="accent4">
                    <a:lumMod val="75000"/>
                  </a:schemeClr>
                </a:solidFill>
              </a:rPr>
              <a:t>Two Trainer Skills Surveys completed by people who have observed them training.</a:t>
            </a:r>
          </a:p>
          <a:p>
            <a:pPr marL="800100" lvl="1" indent="-342900">
              <a:buFont typeface="Arial" panose="020B0604020202020204" pitchFamily="34" charset="0"/>
              <a:buChar char="•"/>
              <a:defRPr/>
            </a:pPr>
            <a:r>
              <a:rPr lang="en-US" altLang="en-US" sz="2400" dirty="0">
                <a:solidFill>
                  <a:schemeClr val="accent4">
                    <a:lumMod val="75000"/>
                  </a:schemeClr>
                </a:solidFill>
              </a:rPr>
              <a:t>And…..</a:t>
            </a:r>
          </a:p>
          <a:p>
            <a:pPr>
              <a:defRPr/>
            </a:pPr>
            <a:endParaRPr lang="en-US" altLang="en-US" dirty="0"/>
          </a:p>
        </p:txBody>
      </p:sp>
      <p:grpSp>
        <p:nvGrpSpPr>
          <p:cNvPr id="54279" name="Group 8"/>
          <p:cNvGrpSpPr>
            <a:grpSpLocks/>
          </p:cNvGrpSpPr>
          <p:nvPr/>
        </p:nvGrpSpPr>
        <p:grpSpPr bwMode="auto">
          <a:xfrm>
            <a:off x="465138" y="325438"/>
            <a:ext cx="8101012" cy="847725"/>
            <a:chOff x="465221" y="325210"/>
            <a:chExt cx="8100929" cy="847170"/>
          </a:xfrm>
        </p:grpSpPr>
        <p:pic>
          <p:nvPicPr>
            <p:cNvPr id="5428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55300" name="Group 6"/>
          <p:cNvGrpSpPr>
            <a:grpSpLocks/>
          </p:cNvGrpSpPr>
          <p:nvPr/>
        </p:nvGrpSpPr>
        <p:grpSpPr bwMode="auto">
          <a:xfrm>
            <a:off x="457200" y="279400"/>
            <a:ext cx="8108950" cy="914400"/>
            <a:chOff x="457200" y="381000"/>
            <a:chExt cx="8109472" cy="914400"/>
          </a:xfrm>
        </p:grpSpPr>
        <p:pic>
          <p:nvPicPr>
            <p:cNvPr id="5530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5301"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TextBox 2"/>
          <p:cNvSpPr txBox="1">
            <a:spLocks noChangeArrowheads="1"/>
          </p:cNvSpPr>
          <p:nvPr/>
        </p:nvSpPr>
        <p:spPr bwMode="auto">
          <a:xfrm>
            <a:off x="457200" y="1417638"/>
            <a:ext cx="822960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800100" lvl="1" indent="-342900">
              <a:buFont typeface="Arial" panose="020B0604020202020204" pitchFamily="34" charset="0"/>
              <a:buChar char="•"/>
              <a:defRPr/>
            </a:pPr>
            <a:r>
              <a:rPr lang="en-US" altLang="en-US" sz="2400" dirty="0">
                <a:solidFill>
                  <a:schemeClr val="accent4">
                    <a:lumMod val="75000"/>
                  </a:schemeClr>
                </a:solidFill>
              </a:rPr>
              <a:t>Documentation of completion of “Pathways Trainer Orientation” (</a:t>
            </a:r>
            <a:r>
              <a:rPr lang="en-US" altLang="en-US" sz="2400" dirty="0">
                <a:solidFill>
                  <a:schemeClr val="accent4">
                    <a:lumMod val="75000"/>
                  </a:schemeClr>
                </a:solidFill>
                <a:hlinkClick r:id="rId5"/>
              </a:rPr>
              <a:t>http://</a:t>
            </a:r>
            <a:r>
              <a:rPr lang="en-US" altLang="en-US" sz="2400" u="sng" dirty="0">
                <a:solidFill>
                  <a:schemeClr val="accent4">
                    <a:lumMod val="75000"/>
                  </a:schemeClr>
                </a:solidFill>
                <a:hlinkClick r:id="rId5"/>
              </a:rPr>
              <a:t>pathways.nsula.edu</a:t>
            </a:r>
            <a:r>
              <a:rPr lang="en-US" altLang="en-US" sz="2400" dirty="0">
                <a:solidFill>
                  <a:schemeClr val="accent4">
                    <a:lumMod val="75000"/>
                  </a:schemeClr>
                </a:solidFill>
              </a:rPr>
              <a:t>) and “Foundations-Including CONNECT-Standards, Instruction and Assessment” (</a:t>
            </a:r>
            <a:r>
              <a:rPr lang="en-US" altLang="en-US" sz="2400" u="sng" dirty="0">
                <a:solidFill>
                  <a:schemeClr val="accent4">
                    <a:lumMod val="75000"/>
                  </a:schemeClr>
                </a:solidFill>
                <a:hlinkClick r:id="rId6"/>
              </a:rPr>
              <a:t>www.louisianabeleives.com/resources/library/early-childhood</a:t>
            </a:r>
            <a:r>
              <a:rPr lang="en-US" altLang="en-US" sz="2400" dirty="0">
                <a:solidFill>
                  <a:schemeClr val="accent4">
                    <a:lumMod val="75000"/>
                  </a:schemeClr>
                </a:solidFill>
              </a:rPr>
              <a:t>).</a:t>
            </a:r>
          </a:p>
          <a:p>
            <a:pPr marL="800100" lvl="1" indent="-342900">
              <a:buFont typeface="Arial" panose="020B0604020202020204" pitchFamily="34" charset="0"/>
              <a:buChar char="•"/>
              <a:defRPr/>
            </a:pPr>
            <a:r>
              <a:rPr lang="en-US" altLang="en-US" sz="2400" dirty="0">
                <a:solidFill>
                  <a:schemeClr val="accent4">
                    <a:lumMod val="75000"/>
                  </a:schemeClr>
                </a:solidFill>
              </a:rPr>
              <a:t>Current CLASS reliability, CLASS trainer, TS Gold Trainer, TS Gold Inter-rater reliability certificates, if applicable.  </a:t>
            </a:r>
          </a:p>
          <a:p>
            <a:pPr>
              <a:defRPr/>
            </a:pPr>
            <a:endParaRPr lang="en-US" altLang="en-US" dirty="0"/>
          </a:p>
        </p:txBody>
      </p:sp>
      <p:grpSp>
        <p:nvGrpSpPr>
          <p:cNvPr id="55303" name="Group 8"/>
          <p:cNvGrpSpPr>
            <a:grpSpLocks/>
          </p:cNvGrpSpPr>
          <p:nvPr/>
        </p:nvGrpSpPr>
        <p:grpSpPr bwMode="auto">
          <a:xfrm>
            <a:off x="465138" y="325438"/>
            <a:ext cx="8101012" cy="847725"/>
            <a:chOff x="465221" y="325210"/>
            <a:chExt cx="8100929" cy="847170"/>
          </a:xfrm>
        </p:grpSpPr>
        <p:pic>
          <p:nvPicPr>
            <p:cNvPr id="5530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56324" name="Group 6"/>
          <p:cNvGrpSpPr>
            <a:grpSpLocks/>
          </p:cNvGrpSpPr>
          <p:nvPr/>
        </p:nvGrpSpPr>
        <p:grpSpPr bwMode="auto">
          <a:xfrm>
            <a:off x="457200" y="279400"/>
            <a:ext cx="8108950" cy="914400"/>
            <a:chOff x="457200" y="381000"/>
            <a:chExt cx="8109472" cy="914400"/>
          </a:xfrm>
        </p:grpSpPr>
        <p:pic>
          <p:nvPicPr>
            <p:cNvPr id="5633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6325"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TextBox 2"/>
          <p:cNvSpPr txBox="1">
            <a:spLocks noChangeArrowheads="1"/>
          </p:cNvSpPr>
          <p:nvPr/>
        </p:nvSpPr>
        <p:spPr bwMode="auto">
          <a:xfrm>
            <a:off x="457200" y="1417638"/>
            <a:ext cx="8229600"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buFont typeface="Arial" panose="020B0604020202020204" pitchFamily="34" charset="0"/>
              <a:buChar char="•"/>
              <a:defRPr/>
            </a:pPr>
            <a:r>
              <a:rPr lang="en-US" altLang="en-US" sz="2800" dirty="0">
                <a:solidFill>
                  <a:schemeClr val="accent4">
                    <a:lumMod val="75000"/>
                  </a:schemeClr>
                </a:solidFill>
              </a:rPr>
              <a:t>If approved, the trainer will receive a certificate from the Louisiana Pathways recognizing the trainer level and approved areas for training (CDA Subject areas).  Individuals will be certified as Trainer I, II or III based on their documented education and experience.</a:t>
            </a:r>
          </a:p>
          <a:p>
            <a:pPr>
              <a:defRPr/>
            </a:pPr>
            <a:r>
              <a:rPr lang="en-US" altLang="en-US" sz="2800" dirty="0">
                <a:solidFill>
                  <a:schemeClr val="accent4">
                    <a:lumMod val="75000"/>
                  </a:schemeClr>
                </a:solidFill>
              </a:rPr>
              <a:t> </a:t>
            </a:r>
          </a:p>
          <a:p>
            <a:pPr marL="457200" indent="-457200">
              <a:buFont typeface="Arial" panose="020B0604020202020204" pitchFamily="34" charset="0"/>
              <a:buChar char="•"/>
              <a:defRPr/>
            </a:pPr>
            <a:r>
              <a:rPr lang="en-US" altLang="en-US" sz="2800" dirty="0">
                <a:solidFill>
                  <a:schemeClr val="accent4">
                    <a:lumMod val="75000"/>
                  </a:schemeClr>
                </a:solidFill>
              </a:rPr>
              <a:t>Initial approval and each renewal will be effective for a period of 3 years.</a:t>
            </a:r>
            <a:r>
              <a:rPr lang="en-US" altLang="en-US" sz="2800" i="1" dirty="0">
                <a:solidFill>
                  <a:schemeClr val="accent4">
                    <a:lumMod val="75000"/>
                  </a:schemeClr>
                </a:solidFill>
              </a:rPr>
              <a:t> </a:t>
            </a:r>
            <a:endParaRPr lang="en-US" altLang="en-US" sz="2800" dirty="0">
              <a:solidFill>
                <a:schemeClr val="accent4">
                  <a:lumMod val="75000"/>
                </a:schemeClr>
              </a:solidFill>
            </a:endParaRPr>
          </a:p>
          <a:p>
            <a:pPr marL="285750" indent="-285750">
              <a:buFont typeface="Arial" panose="020B0604020202020204" pitchFamily="34" charset="0"/>
              <a:buChar char="•"/>
              <a:defRPr/>
            </a:pPr>
            <a:endParaRPr lang="en-US" altLang="en-US" dirty="0">
              <a:solidFill>
                <a:schemeClr val="accent4">
                  <a:lumMod val="75000"/>
                </a:schemeClr>
              </a:solidFill>
            </a:endParaRPr>
          </a:p>
        </p:txBody>
      </p:sp>
      <p:grpSp>
        <p:nvGrpSpPr>
          <p:cNvPr id="56327" name="Group 8"/>
          <p:cNvGrpSpPr>
            <a:grpSpLocks/>
          </p:cNvGrpSpPr>
          <p:nvPr/>
        </p:nvGrpSpPr>
        <p:grpSpPr bwMode="auto">
          <a:xfrm>
            <a:off x="465138" y="325438"/>
            <a:ext cx="8101012" cy="847725"/>
            <a:chOff x="465221" y="325210"/>
            <a:chExt cx="8100929" cy="847170"/>
          </a:xfrm>
        </p:grpSpPr>
        <p:pic>
          <p:nvPicPr>
            <p:cNvPr id="5632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57348" name="Group 6"/>
          <p:cNvGrpSpPr>
            <a:grpSpLocks/>
          </p:cNvGrpSpPr>
          <p:nvPr/>
        </p:nvGrpSpPr>
        <p:grpSpPr bwMode="auto">
          <a:xfrm>
            <a:off x="457200" y="279400"/>
            <a:ext cx="8108950" cy="914400"/>
            <a:chOff x="457200" y="381000"/>
            <a:chExt cx="8109472" cy="914400"/>
          </a:xfrm>
        </p:grpSpPr>
        <p:pic>
          <p:nvPicPr>
            <p:cNvPr id="5735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5"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7349"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 y="1512888"/>
            <a:ext cx="8153400" cy="4584700"/>
          </a:xfrm>
          <a:prstGeom prst="rect">
            <a:avLst/>
          </a:prstGeom>
          <a:noFill/>
        </p:spPr>
        <p:txBody>
          <a:bodyPr>
            <a:spAutoFit/>
          </a:bodyPr>
          <a:lstStyle/>
          <a:p>
            <a:pPr>
              <a:defRPr/>
            </a:pPr>
            <a:r>
              <a:rPr lang="en-US" sz="2800" b="1" dirty="0">
                <a:solidFill>
                  <a:schemeClr val="accent4">
                    <a:lumMod val="50000"/>
                  </a:schemeClr>
                </a:solidFill>
              </a:rPr>
              <a:t>Independent Trainer Renewal Requirements</a:t>
            </a:r>
          </a:p>
          <a:p>
            <a:pPr marL="342900" indent="-342900">
              <a:buFont typeface="Arial" panose="020B0604020202020204" pitchFamily="34" charset="0"/>
              <a:buChar char="•"/>
              <a:defRPr/>
            </a:pPr>
            <a:r>
              <a:rPr lang="en-US" sz="2400" dirty="0">
                <a:solidFill>
                  <a:schemeClr val="accent4">
                    <a:lumMod val="75000"/>
                  </a:schemeClr>
                </a:solidFill>
              </a:rPr>
              <a:t>During each 3-year renewal period an individual should:</a:t>
            </a:r>
          </a:p>
          <a:p>
            <a:pPr marL="800100" lvl="1" indent="-342900">
              <a:buFont typeface="Arial" panose="020B0604020202020204" pitchFamily="34" charset="0"/>
              <a:buChar char="•"/>
              <a:defRPr/>
            </a:pPr>
            <a:endParaRPr lang="en-US" sz="2400" dirty="0">
              <a:solidFill>
                <a:schemeClr val="accent4">
                  <a:lumMod val="75000"/>
                </a:schemeClr>
              </a:solidFill>
            </a:endParaRPr>
          </a:p>
          <a:p>
            <a:pPr marL="800100" lvl="1" indent="-342900">
              <a:buFont typeface="Arial" panose="020B0604020202020204" pitchFamily="34" charset="0"/>
              <a:buChar char="•"/>
              <a:defRPr/>
            </a:pPr>
            <a:r>
              <a:rPr lang="en-US" sz="2400" dirty="0">
                <a:solidFill>
                  <a:schemeClr val="accent4">
                    <a:lumMod val="75000"/>
                  </a:schemeClr>
                </a:solidFill>
              </a:rPr>
              <a:t>Complete  “Trainer Orientation/LDE Overview Update” offered at various conferences and available at no cost on the Louisiana Pathways website-- </a:t>
            </a:r>
            <a:r>
              <a:rPr lang="en-US" sz="2400" u="sng" dirty="0">
                <a:solidFill>
                  <a:schemeClr val="accent4">
                    <a:lumMod val="75000"/>
                  </a:schemeClr>
                </a:solidFill>
                <a:hlinkClick r:id="rId5"/>
              </a:rPr>
              <a:t>http://pathways.nsula.edu/trainer-renewal-information</a:t>
            </a:r>
            <a:r>
              <a:rPr lang="en-US" sz="2400" u="sng" dirty="0">
                <a:solidFill>
                  <a:schemeClr val="accent4">
                    <a:lumMod val="75000"/>
                  </a:schemeClr>
                </a:solidFill>
                <a:hlinkClick r:id="rId6"/>
              </a:rPr>
              <a:t>/</a:t>
            </a:r>
            <a:endParaRPr lang="en-US" sz="2400" dirty="0">
              <a:solidFill>
                <a:schemeClr val="accent4">
                  <a:lumMod val="75000"/>
                </a:schemeClr>
              </a:solidFill>
            </a:endParaRPr>
          </a:p>
          <a:p>
            <a:pPr marL="800100" lvl="1" indent="-342900">
              <a:buFont typeface="Arial" panose="020B0604020202020204" pitchFamily="34" charset="0"/>
              <a:buChar char="•"/>
              <a:defRPr/>
            </a:pPr>
            <a:endParaRPr lang="en-US" sz="2400" u="sng" dirty="0">
              <a:solidFill>
                <a:schemeClr val="accent4">
                  <a:lumMod val="75000"/>
                </a:schemeClr>
              </a:solidFill>
            </a:endParaRPr>
          </a:p>
          <a:p>
            <a:pPr marL="800100" lvl="1" indent="-342900">
              <a:buFont typeface="Arial" panose="020B0604020202020204" pitchFamily="34" charset="0"/>
              <a:buChar char="•"/>
              <a:defRPr/>
            </a:pPr>
            <a:r>
              <a:rPr lang="en-US" sz="2400" dirty="0">
                <a:solidFill>
                  <a:schemeClr val="accent4">
                    <a:lumMod val="75000"/>
                  </a:schemeClr>
                </a:solidFill>
              </a:rPr>
              <a:t>Complete 9 clock hours of training in adult learning/presentation skills appropriate for training child care personnel (Train the Trainer)</a:t>
            </a:r>
          </a:p>
        </p:txBody>
      </p:sp>
      <p:grpSp>
        <p:nvGrpSpPr>
          <p:cNvPr id="57351" name="Group 8"/>
          <p:cNvGrpSpPr>
            <a:grpSpLocks/>
          </p:cNvGrpSpPr>
          <p:nvPr/>
        </p:nvGrpSpPr>
        <p:grpSpPr bwMode="auto">
          <a:xfrm>
            <a:off x="465138" y="325438"/>
            <a:ext cx="8101012" cy="847725"/>
            <a:chOff x="465221" y="325210"/>
            <a:chExt cx="8100929" cy="847170"/>
          </a:xfrm>
        </p:grpSpPr>
        <p:pic>
          <p:nvPicPr>
            <p:cNvPr id="5735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58372" name="Group 6"/>
          <p:cNvGrpSpPr>
            <a:grpSpLocks/>
          </p:cNvGrpSpPr>
          <p:nvPr/>
        </p:nvGrpSpPr>
        <p:grpSpPr bwMode="auto">
          <a:xfrm>
            <a:off x="457200" y="279400"/>
            <a:ext cx="8108950" cy="914400"/>
            <a:chOff x="457200" y="381000"/>
            <a:chExt cx="8109472" cy="914400"/>
          </a:xfrm>
        </p:grpSpPr>
        <p:pic>
          <p:nvPicPr>
            <p:cNvPr id="5837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8373"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 y="1512888"/>
            <a:ext cx="8153400" cy="4584700"/>
          </a:xfrm>
          <a:prstGeom prst="rect">
            <a:avLst/>
          </a:prstGeom>
          <a:noFill/>
        </p:spPr>
        <p:txBody>
          <a:bodyPr>
            <a:spAutoFit/>
          </a:bodyPr>
          <a:lstStyle/>
          <a:p>
            <a:pPr>
              <a:defRPr/>
            </a:pPr>
            <a:r>
              <a:rPr lang="en-US" sz="2800" dirty="0">
                <a:solidFill>
                  <a:schemeClr val="accent4">
                    <a:lumMod val="50000"/>
                  </a:schemeClr>
                </a:solidFill>
              </a:rPr>
              <a:t>Independent Trainer Renewal Process</a:t>
            </a:r>
          </a:p>
          <a:p>
            <a:pPr marL="342900" indent="-342900">
              <a:buFont typeface="Arial" panose="020B0604020202020204" pitchFamily="34" charset="0"/>
              <a:buChar char="•"/>
              <a:defRPr/>
            </a:pPr>
            <a:r>
              <a:rPr lang="en-US" sz="2400" dirty="0">
                <a:solidFill>
                  <a:schemeClr val="accent4">
                    <a:lumMod val="75000"/>
                  </a:schemeClr>
                </a:solidFill>
              </a:rPr>
              <a:t>In order to renew trainer certification, an individual should submit the following information to Louisiana Pathways as least one month prior to their expiration date:</a:t>
            </a:r>
          </a:p>
          <a:p>
            <a:pPr marL="800100" lvl="1" indent="-342900">
              <a:buFont typeface="Arial" panose="020B0604020202020204" pitchFamily="34" charset="0"/>
              <a:buChar char="•"/>
              <a:defRPr/>
            </a:pPr>
            <a:r>
              <a:rPr lang="en-US" sz="2400" dirty="0">
                <a:solidFill>
                  <a:schemeClr val="accent4">
                    <a:lumMod val="75000"/>
                  </a:schemeClr>
                </a:solidFill>
              </a:rPr>
              <a:t>Trainer Renewal Application</a:t>
            </a:r>
          </a:p>
          <a:p>
            <a:pPr marL="800100" lvl="1" indent="-342900">
              <a:buFont typeface="Arial" panose="020B0604020202020204" pitchFamily="34" charset="0"/>
              <a:buChar char="•"/>
              <a:defRPr/>
            </a:pPr>
            <a:r>
              <a:rPr lang="en-US" sz="2400" dirty="0">
                <a:solidFill>
                  <a:schemeClr val="accent4">
                    <a:lumMod val="75000"/>
                  </a:schemeClr>
                </a:solidFill>
              </a:rPr>
              <a:t>Trainer Agreement and Release form.</a:t>
            </a:r>
          </a:p>
          <a:p>
            <a:pPr marL="800100" lvl="1" indent="-342900">
              <a:buFont typeface="Arial" panose="020B0604020202020204" pitchFamily="34" charset="0"/>
              <a:buChar char="•"/>
              <a:defRPr/>
            </a:pPr>
            <a:r>
              <a:rPr lang="en-US" sz="2400" dirty="0">
                <a:solidFill>
                  <a:schemeClr val="accent4">
                    <a:lumMod val="75000"/>
                  </a:schemeClr>
                </a:solidFill>
              </a:rPr>
              <a:t>Documentation of “Trainer Orientation/LDE Overview Update”  </a:t>
            </a:r>
          </a:p>
          <a:p>
            <a:pPr marL="800100" lvl="1" indent="-342900">
              <a:buFont typeface="Arial" panose="020B0604020202020204" pitchFamily="34" charset="0"/>
              <a:buChar char="•"/>
              <a:defRPr/>
            </a:pPr>
            <a:r>
              <a:rPr lang="en-US" sz="2400" dirty="0">
                <a:solidFill>
                  <a:schemeClr val="accent4">
                    <a:lumMod val="75000"/>
                  </a:schemeClr>
                </a:solidFill>
              </a:rPr>
              <a:t>Documentation of 9 clock hours of training in adult learning/presentation skills appropriate for training child care personnel (Train the Trainer)</a:t>
            </a:r>
          </a:p>
        </p:txBody>
      </p:sp>
      <p:grpSp>
        <p:nvGrpSpPr>
          <p:cNvPr id="58375" name="Group 8"/>
          <p:cNvGrpSpPr>
            <a:grpSpLocks/>
          </p:cNvGrpSpPr>
          <p:nvPr/>
        </p:nvGrpSpPr>
        <p:grpSpPr bwMode="auto">
          <a:xfrm>
            <a:off x="465138" y="325438"/>
            <a:ext cx="8101012" cy="847725"/>
            <a:chOff x="465221" y="325210"/>
            <a:chExt cx="8100929" cy="847170"/>
          </a:xfrm>
        </p:grpSpPr>
        <p:pic>
          <p:nvPicPr>
            <p:cNvPr id="5837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59396" name="Group 6"/>
          <p:cNvGrpSpPr>
            <a:grpSpLocks/>
          </p:cNvGrpSpPr>
          <p:nvPr/>
        </p:nvGrpSpPr>
        <p:grpSpPr bwMode="auto">
          <a:xfrm>
            <a:off x="457200" y="279400"/>
            <a:ext cx="8108950" cy="914400"/>
            <a:chOff x="457200" y="381000"/>
            <a:chExt cx="8109472" cy="914400"/>
          </a:xfrm>
        </p:grpSpPr>
        <p:pic>
          <p:nvPicPr>
            <p:cNvPr id="5940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9397"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57200" y="1512888"/>
            <a:ext cx="8229600" cy="4830762"/>
          </a:xfrm>
          <a:prstGeom prst="rect">
            <a:avLst/>
          </a:prstGeom>
          <a:noFill/>
          <a:ln w="9525">
            <a:noFill/>
            <a:miter lim="800000"/>
            <a:headEnd/>
            <a:tailEnd/>
          </a:ln>
        </p:spPr>
        <p:txBody>
          <a:bodyPr/>
          <a:lstStyle/>
          <a:p>
            <a:pPr marL="457200" indent="-457200" eaLnBrk="1" hangingPunct="1">
              <a:lnSpc>
                <a:spcPct val="80000"/>
              </a:lnSpc>
              <a:spcBef>
                <a:spcPts val="0"/>
              </a:spcBef>
              <a:buClr>
                <a:schemeClr val="accent4">
                  <a:lumMod val="50000"/>
                </a:schemeClr>
              </a:buClr>
              <a:buFont typeface="Arial" panose="020B0604020202020204" pitchFamily="34" charset="0"/>
              <a:buChar char="•"/>
              <a:defRPr/>
            </a:pPr>
            <a:r>
              <a:rPr lang="en-US" sz="2800" dirty="0">
                <a:solidFill>
                  <a:schemeClr val="accent4">
                    <a:lumMod val="75000"/>
                  </a:schemeClr>
                </a:solidFill>
                <a:cs typeface="Arial" panose="020B0604020202020204" pitchFamily="34" charset="0"/>
              </a:rPr>
              <a:t>Train the Trainer Topics must be relevant</a:t>
            </a:r>
          </a:p>
          <a:p>
            <a:pPr lvl="1" eaLnBrk="1" hangingPunct="1">
              <a:lnSpc>
                <a:spcPct val="80000"/>
              </a:lnSpc>
              <a:spcBef>
                <a:spcPts val="0"/>
              </a:spcBef>
              <a:buClr>
                <a:schemeClr val="accent4">
                  <a:lumMod val="50000"/>
                </a:schemeClr>
              </a:buClr>
              <a:defRPr/>
            </a:pPr>
            <a:r>
              <a:rPr lang="en-US" sz="2800" dirty="0">
                <a:solidFill>
                  <a:schemeClr val="accent4">
                    <a:lumMod val="75000"/>
                  </a:schemeClr>
                </a:solidFill>
                <a:cs typeface="Arial" panose="020B0604020202020204" pitchFamily="34" charset="0"/>
              </a:rPr>
              <a:t>to adult learning/presentation skills (i.e.—things that will improve training skills such as how to use audio visual aids, training activities, icebreakers, facilitation skills, how to plan training, implementing new techniques…)</a:t>
            </a:r>
          </a:p>
          <a:p>
            <a:pPr lvl="1" eaLnBrk="1" hangingPunct="1">
              <a:lnSpc>
                <a:spcPct val="80000"/>
              </a:lnSpc>
              <a:spcBef>
                <a:spcPct val="20000"/>
              </a:spcBef>
              <a:buClr>
                <a:schemeClr val="accent4">
                  <a:lumMod val="50000"/>
                </a:schemeClr>
              </a:buClr>
              <a:defRPr/>
            </a:pPr>
            <a:endParaRPr lang="en-US" sz="600" dirty="0">
              <a:solidFill>
                <a:schemeClr val="accent4">
                  <a:lumMod val="75000"/>
                </a:schemeClr>
              </a:solidFill>
              <a:cs typeface="Arial" panose="020B0604020202020204" pitchFamily="34" charset="0"/>
            </a:endParaRPr>
          </a:p>
          <a:p>
            <a:pPr marL="457200" indent="-457200" eaLnBrk="1" hangingPunct="1">
              <a:lnSpc>
                <a:spcPct val="80000"/>
              </a:lnSpc>
              <a:spcBef>
                <a:spcPct val="20000"/>
              </a:spcBef>
              <a:buClr>
                <a:schemeClr val="accent4">
                  <a:lumMod val="50000"/>
                </a:schemeClr>
              </a:buClr>
              <a:buFont typeface="Arial" panose="020B0604020202020204" pitchFamily="34" charset="0"/>
              <a:buChar char="•"/>
              <a:defRPr/>
            </a:pPr>
            <a:r>
              <a:rPr lang="en-US" sz="2800" dirty="0">
                <a:solidFill>
                  <a:schemeClr val="accent4">
                    <a:lumMod val="75000"/>
                  </a:schemeClr>
                </a:solidFill>
                <a:cs typeface="Arial" panose="020B0604020202020204" pitchFamily="34" charset="0"/>
              </a:rPr>
              <a:t>Train the trainer sessions used to teach director skills or how to teach children would not count.</a:t>
            </a:r>
          </a:p>
          <a:p>
            <a:pPr marL="457200" indent="-457200" eaLnBrk="1" hangingPunct="1">
              <a:lnSpc>
                <a:spcPct val="80000"/>
              </a:lnSpc>
              <a:spcBef>
                <a:spcPct val="20000"/>
              </a:spcBef>
              <a:buClr>
                <a:schemeClr val="accent4">
                  <a:lumMod val="50000"/>
                </a:schemeClr>
              </a:buClr>
              <a:buFont typeface="Arial" panose="020B0604020202020204" pitchFamily="34" charset="0"/>
              <a:buChar char="•"/>
              <a:defRPr/>
            </a:pPr>
            <a:endParaRPr lang="en-US" sz="600" dirty="0">
              <a:solidFill>
                <a:schemeClr val="accent4">
                  <a:lumMod val="75000"/>
                </a:schemeClr>
              </a:solidFill>
              <a:cs typeface="Arial" panose="020B0604020202020204" pitchFamily="34" charset="0"/>
            </a:endParaRPr>
          </a:p>
          <a:p>
            <a:pPr marL="457200" indent="-457200" eaLnBrk="1" hangingPunct="1">
              <a:lnSpc>
                <a:spcPct val="80000"/>
              </a:lnSpc>
              <a:spcBef>
                <a:spcPct val="20000"/>
              </a:spcBef>
              <a:buClr>
                <a:schemeClr val="accent4">
                  <a:lumMod val="50000"/>
                </a:schemeClr>
              </a:buClr>
              <a:buFont typeface="Arial" panose="020B0604020202020204" pitchFamily="34" charset="0"/>
              <a:buChar char="•"/>
              <a:defRPr/>
            </a:pPr>
            <a:r>
              <a:rPr lang="en-US" sz="2800" dirty="0">
                <a:solidFill>
                  <a:schemeClr val="accent4">
                    <a:lumMod val="75000"/>
                  </a:schemeClr>
                </a:solidFill>
                <a:cs typeface="Arial" panose="020B0604020202020204" pitchFamily="34" charset="0"/>
              </a:rPr>
              <a:t>Training to teach content of a particular curriculum or program would not receive full credit—only those hours relevant to adult learning /presentation skills.</a:t>
            </a:r>
          </a:p>
        </p:txBody>
      </p:sp>
      <p:grpSp>
        <p:nvGrpSpPr>
          <p:cNvPr id="59399" name="Group 8"/>
          <p:cNvGrpSpPr>
            <a:grpSpLocks/>
          </p:cNvGrpSpPr>
          <p:nvPr/>
        </p:nvGrpSpPr>
        <p:grpSpPr bwMode="auto">
          <a:xfrm>
            <a:off x="465138" y="325438"/>
            <a:ext cx="8101012" cy="847725"/>
            <a:chOff x="465221" y="325210"/>
            <a:chExt cx="8100929" cy="847170"/>
          </a:xfrm>
        </p:grpSpPr>
        <p:pic>
          <p:nvPicPr>
            <p:cNvPr id="5940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60420" name="Group 6"/>
          <p:cNvGrpSpPr>
            <a:grpSpLocks/>
          </p:cNvGrpSpPr>
          <p:nvPr/>
        </p:nvGrpSpPr>
        <p:grpSpPr bwMode="auto">
          <a:xfrm>
            <a:off x="457200" y="279400"/>
            <a:ext cx="8108950" cy="914400"/>
            <a:chOff x="457200" y="381000"/>
            <a:chExt cx="8109472" cy="914400"/>
          </a:xfrm>
        </p:grpSpPr>
        <p:pic>
          <p:nvPicPr>
            <p:cNvPr id="6042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0421"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57200" y="1687513"/>
            <a:ext cx="8305800" cy="4830762"/>
          </a:xfrm>
          <a:prstGeom prst="rect">
            <a:avLst/>
          </a:prstGeom>
          <a:noFill/>
          <a:ln w="9525">
            <a:noFill/>
            <a:miter lim="800000"/>
            <a:headEnd/>
            <a:tailEnd/>
          </a:ln>
        </p:spPr>
        <p:txBody>
          <a:bodyPr/>
          <a:lstStyle/>
          <a:p>
            <a:pPr eaLnBrk="1" hangingPunct="1">
              <a:lnSpc>
                <a:spcPct val="80000"/>
              </a:lnSpc>
              <a:spcBef>
                <a:spcPct val="20000"/>
              </a:spcBef>
              <a:buClr>
                <a:schemeClr val="accent4">
                  <a:lumMod val="50000"/>
                </a:schemeClr>
              </a:buClr>
              <a:buFont typeface="Arial" pitchFamily="34" charset="0"/>
              <a:buChar char="•"/>
              <a:defRPr/>
            </a:pPr>
            <a:r>
              <a:rPr lang="en-US" sz="3400" dirty="0">
                <a:solidFill>
                  <a:schemeClr val="accent4">
                    <a:lumMod val="75000"/>
                  </a:schemeClr>
                </a:solidFill>
                <a:latin typeface="+mn-lt"/>
              </a:rPr>
              <a:t>Sources of Adult Education training</a:t>
            </a:r>
          </a:p>
          <a:p>
            <a:pPr lvl="1" eaLnBrk="1" hangingPunct="1">
              <a:lnSpc>
                <a:spcPct val="80000"/>
              </a:lnSpc>
              <a:spcBef>
                <a:spcPct val="20000"/>
              </a:spcBef>
              <a:buClr>
                <a:schemeClr val="accent4">
                  <a:lumMod val="50000"/>
                </a:schemeClr>
              </a:buClr>
              <a:buFont typeface="Arial" pitchFamily="34" charset="0"/>
              <a:buChar char="•"/>
              <a:defRPr/>
            </a:pPr>
            <a:r>
              <a:rPr lang="en-US" sz="3200" dirty="0">
                <a:solidFill>
                  <a:schemeClr val="accent4">
                    <a:lumMod val="75000"/>
                  </a:schemeClr>
                </a:solidFill>
                <a:latin typeface="+mn-lt"/>
              </a:rPr>
              <a:t>Conferences </a:t>
            </a:r>
          </a:p>
          <a:p>
            <a:pPr lvl="1" eaLnBrk="1" hangingPunct="1">
              <a:lnSpc>
                <a:spcPct val="80000"/>
              </a:lnSpc>
              <a:spcBef>
                <a:spcPct val="20000"/>
              </a:spcBef>
              <a:buClr>
                <a:schemeClr val="accent4">
                  <a:lumMod val="50000"/>
                </a:schemeClr>
              </a:buClr>
              <a:buFont typeface="Arial" pitchFamily="34" charset="0"/>
              <a:buChar char="•"/>
              <a:defRPr/>
            </a:pPr>
            <a:r>
              <a:rPr lang="en-US" sz="3200" dirty="0">
                <a:solidFill>
                  <a:schemeClr val="accent4">
                    <a:lumMod val="75000"/>
                  </a:schemeClr>
                </a:solidFill>
                <a:latin typeface="+mn-lt"/>
              </a:rPr>
              <a:t>ASTD (American Society for Training &amp; Development) Meetings </a:t>
            </a:r>
          </a:p>
          <a:p>
            <a:pPr lvl="1" eaLnBrk="1" hangingPunct="1">
              <a:lnSpc>
                <a:spcPct val="80000"/>
              </a:lnSpc>
              <a:spcBef>
                <a:spcPct val="20000"/>
              </a:spcBef>
              <a:buClr>
                <a:schemeClr val="accent4">
                  <a:lumMod val="50000"/>
                </a:schemeClr>
              </a:buClr>
              <a:buFont typeface="Arial" pitchFamily="34" charset="0"/>
              <a:buChar char="•"/>
              <a:defRPr/>
            </a:pPr>
            <a:r>
              <a:rPr lang="en-US" sz="3200" dirty="0">
                <a:solidFill>
                  <a:schemeClr val="accent4">
                    <a:lumMod val="75000"/>
                  </a:schemeClr>
                </a:solidFill>
                <a:latin typeface="+mn-lt"/>
              </a:rPr>
              <a:t>College Classes</a:t>
            </a:r>
          </a:p>
          <a:p>
            <a:pPr lvl="1" eaLnBrk="1" hangingPunct="1">
              <a:lnSpc>
                <a:spcPct val="80000"/>
              </a:lnSpc>
              <a:spcBef>
                <a:spcPct val="20000"/>
              </a:spcBef>
              <a:buClr>
                <a:schemeClr val="accent4">
                  <a:lumMod val="50000"/>
                </a:schemeClr>
              </a:buClr>
              <a:buFont typeface="Arial" pitchFamily="34" charset="0"/>
              <a:buChar char="•"/>
              <a:defRPr/>
            </a:pPr>
            <a:r>
              <a:rPr lang="en-US" sz="3200" dirty="0">
                <a:solidFill>
                  <a:schemeClr val="accent4">
                    <a:lumMod val="75000"/>
                  </a:schemeClr>
                </a:solidFill>
              </a:rPr>
              <a:t>Toastmasters </a:t>
            </a:r>
          </a:p>
          <a:p>
            <a:pPr lvl="1" eaLnBrk="1" hangingPunct="1">
              <a:lnSpc>
                <a:spcPct val="80000"/>
              </a:lnSpc>
              <a:spcBef>
                <a:spcPct val="20000"/>
              </a:spcBef>
              <a:buClr>
                <a:schemeClr val="accent4">
                  <a:lumMod val="50000"/>
                </a:schemeClr>
              </a:buClr>
              <a:buFont typeface="Arial" pitchFamily="34" charset="0"/>
              <a:buChar char="•"/>
              <a:defRPr/>
            </a:pPr>
            <a:r>
              <a:rPr lang="en-US" sz="3200" dirty="0">
                <a:solidFill>
                  <a:schemeClr val="accent4">
                    <a:lumMod val="75000"/>
                  </a:schemeClr>
                </a:solidFill>
              </a:rPr>
              <a:t>Workshops &amp; seminars</a:t>
            </a:r>
          </a:p>
          <a:p>
            <a:pPr lvl="1" eaLnBrk="1" hangingPunct="1">
              <a:lnSpc>
                <a:spcPct val="80000"/>
              </a:lnSpc>
              <a:spcBef>
                <a:spcPct val="20000"/>
              </a:spcBef>
              <a:buClr>
                <a:schemeClr val="accent4">
                  <a:lumMod val="50000"/>
                </a:schemeClr>
              </a:buClr>
              <a:buFont typeface="Arial" pitchFamily="34" charset="0"/>
              <a:buChar char="•"/>
              <a:defRPr/>
            </a:pPr>
            <a:r>
              <a:rPr lang="en-US" sz="3200" dirty="0">
                <a:solidFill>
                  <a:schemeClr val="accent4">
                    <a:lumMod val="75000"/>
                  </a:schemeClr>
                </a:solidFill>
              </a:rPr>
              <a:t>Article Summaries—1 clock </a:t>
            </a:r>
            <a:r>
              <a:rPr lang="en-US" sz="3200" dirty="0" err="1">
                <a:solidFill>
                  <a:schemeClr val="accent4">
                    <a:lumMod val="75000"/>
                  </a:schemeClr>
                </a:solidFill>
              </a:rPr>
              <a:t>hr</a:t>
            </a:r>
            <a:r>
              <a:rPr lang="en-US" sz="3200" dirty="0">
                <a:solidFill>
                  <a:schemeClr val="accent4">
                    <a:lumMod val="75000"/>
                  </a:schemeClr>
                </a:solidFill>
              </a:rPr>
              <a:t> (maximum of 3 per renewal period)</a:t>
            </a:r>
          </a:p>
          <a:p>
            <a:pPr lvl="1" eaLnBrk="1" hangingPunct="1">
              <a:lnSpc>
                <a:spcPct val="80000"/>
              </a:lnSpc>
              <a:spcBef>
                <a:spcPct val="20000"/>
              </a:spcBef>
              <a:buClr>
                <a:schemeClr val="accent4">
                  <a:lumMod val="50000"/>
                </a:schemeClr>
              </a:buClr>
              <a:buFont typeface="Arial" pitchFamily="34" charset="0"/>
              <a:buChar char="•"/>
              <a:defRPr/>
            </a:pPr>
            <a:endParaRPr lang="en-US" sz="2800" dirty="0">
              <a:solidFill>
                <a:schemeClr val="accent4">
                  <a:lumMod val="75000"/>
                </a:schemeClr>
              </a:solidFill>
              <a:latin typeface="+mn-lt"/>
            </a:endParaRPr>
          </a:p>
          <a:p>
            <a:pPr lvl="1" algn="ctr" eaLnBrk="1" hangingPunct="1">
              <a:lnSpc>
                <a:spcPct val="80000"/>
              </a:lnSpc>
              <a:spcBef>
                <a:spcPct val="20000"/>
              </a:spcBef>
              <a:defRPr/>
            </a:pPr>
            <a:endParaRPr lang="en-US" sz="1700" dirty="0">
              <a:solidFill>
                <a:schemeClr val="tx1">
                  <a:tint val="75000"/>
                </a:schemeClr>
              </a:solidFill>
              <a:latin typeface="+mn-lt"/>
            </a:endParaRPr>
          </a:p>
        </p:txBody>
      </p:sp>
      <p:grpSp>
        <p:nvGrpSpPr>
          <p:cNvPr id="60423" name="Group 8"/>
          <p:cNvGrpSpPr>
            <a:grpSpLocks/>
          </p:cNvGrpSpPr>
          <p:nvPr/>
        </p:nvGrpSpPr>
        <p:grpSpPr bwMode="auto">
          <a:xfrm>
            <a:off x="465138" y="325438"/>
            <a:ext cx="8101012" cy="847725"/>
            <a:chOff x="465221" y="325210"/>
            <a:chExt cx="8100929" cy="847170"/>
          </a:xfrm>
        </p:grpSpPr>
        <p:pic>
          <p:nvPicPr>
            <p:cNvPr id="6042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61444" name="Group 6"/>
          <p:cNvGrpSpPr>
            <a:grpSpLocks/>
          </p:cNvGrpSpPr>
          <p:nvPr/>
        </p:nvGrpSpPr>
        <p:grpSpPr bwMode="auto">
          <a:xfrm>
            <a:off x="457200" y="279400"/>
            <a:ext cx="8108950" cy="914400"/>
            <a:chOff x="457200" y="381000"/>
            <a:chExt cx="8109472" cy="914400"/>
          </a:xfrm>
        </p:grpSpPr>
        <p:pic>
          <p:nvPicPr>
            <p:cNvPr id="6145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45"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57200" y="1366838"/>
            <a:ext cx="8305800" cy="4830762"/>
          </a:xfrm>
          <a:prstGeom prst="rect">
            <a:avLst/>
          </a:prstGeom>
          <a:noFill/>
          <a:ln w="9525">
            <a:noFill/>
            <a:miter lim="800000"/>
            <a:headEnd/>
            <a:tailEnd/>
          </a:ln>
        </p:spPr>
        <p:txBody>
          <a:bodyPr/>
          <a:lstStyle/>
          <a:p>
            <a:pPr eaLnBrk="1" hangingPunct="1">
              <a:defRPr/>
            </a:pPr>
            <a:r>
              <a:rPr lang="en-US" sz="3200" dirty="0">
                <a:solidFill>
                  <a:schemeClr val="accent4">
                    <a:lumMod val="75000"/>
                  </a:schemeClr>
                </a:solidFill>
                <a:latin typeface="+mn-lt"/>
              </a:rPr>
              <a:t>Websites for Train the Trainer hours:</a:t>
            </a:r>
            <a:endParaRPr lang="en-US" sz="1200" dirty="0">
              <a:solidFill>
                <a:schemeClr val="accent4">
                  <a:lumMod val="75000"/>
                </a:schemeClr>
              </a:solidFill>
              <a:latin typeface="+mn-lt"/>
            </a:endParaRPr>
          </a:p>
          <a:p>
            <a:pPr eaLnBrk="1" hangingPunct="1">
              <a:defRPr/>
            </a:pPr>
            <a:endParaRPr lang="en-US" sz="600" dirty="0">
              <a:solidFill>
                <a:schemeClr val="accent4">
                  <a:lumMod val="75000"/>
                </a:schemeClr>
              </a:solidFill>
              <a:latin typeface="+mn-lt"/>
            </a:endParaRPr>
          </a:p>
          <a:p>
            <a:pPr marL="342900" indent="-342900" eaLnBrk="1" hangingPunct="1">
              <a:buFont typeface="Arial" pitchFamily="34" charset="0"/>
              <a:buChar char="•"/>
              <a:defRPr/>
            </a:pPr>
            <a:r>
              <a:rPr lang="en-US" sz="2400" u="sng" dirty="0">
                <a:solidFill>
                  <a:schemeClr val="accent4">
                    <a:lumMod val="75000"/>
                  </a:schemeClr>
                </a:solidFill>
                <a:latin typeface="+mn-lt"/>
                <a:hlinkClick r:id="rId5"/>
              </a:rPr>
              <a:t>http://www.nsu-cfn.org/online-workshops/</a:t>
            </a:r>
            <a:r>
              <a:rPr lang="en-US" sz="2400" dirty="0">
                <a:solidFill>
                  <a:schemeClr val="accent4">
                    <a:lumMod val="75000"/>
                  </a:schemeClr>
                </a:solidFill>
                <a:latin typeface="+mn-lt"/>
              </a:rPr>
              <a:t>   There are 15 clock hours available on this link.  </a:t>
            </a:r>
          </a:p>
          <a:p>
            <a:pPr marL="342900" indent="-342900" eaLnBrk="1" hangingPunct="1">
              <a:buFont typeface="Arial" pitchFamily="34" charset="0"/>
              <a:buChar char="•"/>
              <a:defRPr/>
            </a:pPr>
            <a:endParaRPr lang="en-US" sz="600" dirty="0">
              <a:solidFill>
                <a:schemeClr val="accent4">
                  <a:lumMod val="75000"/>
                </a:schemeClr>
              </a:solidFill>
              <a:latin typeface="+mn-lt"/>
            </a:endParaRPr>
          </a:p>
          <a:p>
            <a:pPr marL="342900" indent="-342900" eaLnBrk="1" hangingPunct="1">
              <a:buFont typeface="Arial" pitchFamily="34" charset="0"/>
              <a:buChar char="•"/>
              <a:defRPr/>
            </a:pPr>
            <a:r>
              <a:rPr lang="en-US" sz="2400" u="sng" dirty="0">
                <a:solidFill>
                  <a:schemeClr val="accent4">
                    <a:lumMod val="75000"/>
                  </a:schemeClr>
                </a:solidFill>
                <a:latin typeface="+mn-lt"/>
                <a:hlinkClick r:id="rId6"/>
              </a:rPr>
              <a:t>http://www.carecourses.com/Ecommerce/CourseDetail.aspx?ItemID=95</a:t>
            </a:r>
            <a:r>
              <a:rPr lang="en-US" sz="2400" dirty="0">
                <a:solidFill>
                  <a:schemeClr val="accent4">
                    <a:lumMod val="75000"/>
                  </a:schemeClr>
                </a:solidFill>
                <a:latin typeface="+mn-lt"/>
              </a:rPr>
              <a:t>  </a:t>
            </a:r>
            <a:r>
              <a:rPr lang="en-US" sz="2400" i="1" dirty="0">
                <a:solidFill>
                  <a:schemeClr val="accent4">
                    <a:lumMod val="75000"/>
                  </a:schemeClr>
                </a:solidFill>
                <a:latin typeface="+mn-lt"/>
              </a:rPr>
              <a:t>Facilitating Staff Skill Development </a:t>
            </a:r>
            <a:r>
              <a:rPr lang="en-US" sz="2400" dirty="0">
                <a:solidFill>
                  <a:schemeClr val="accent4">
                    <a:lumMod val="75000"/>
                  </a:schemeClr>
                </a:solidFill>
                <a:latin typeface="+mn-lt"/>
              </a:rPr>
              <a:t>is 14 hours.</a:t>
            </a:r>
          </a:p>
          <a:p>
            <a:pPr marL="342900" indent="-342900" eaLnBrk="1" hangingPunct="1">
              <a:buFont typeface="Arial" pitchFamily="34" charset="0"/>
              <a:buChar char="•"/>
              <a:defRPr/>
            </a:pPr>
            <a:endParaRPr lang="en-US" sz="600" dirty="0">
              <a:solidFill>
                <a:schemeClr val="accent4">
                  <a:lumMod val="75000"/>
                </a:schemeClr>
              </a:solidFill>
              <a:latin typeface="+mn-lt"/>
            </a:endParaRPr>
          </a:p>
          <a:p>
            <a:pPr marL="342900" indent="-342900" eaLnBrk="1" hangingPunct="1">
              <a:buFont typeface="Arial" pitchFamily="34" charset="0"/>
              <a:buChar char="•"/>
              <a:defRPr/>
            </a:pPr>
            <a:r>
              <a:rPr lang="en-US" sz="2400" u="sng" dirty="0">
                <a:solidFill>
                  <a:schemeClr val="accent4">
                    <a:lumMod val="75000"/>
                  </a:schemeClr>
                </a:solidFill>
                <a:latin typeface="+mn-lt"/>
                <a:hlinkClick r:id="rId7"/>
              </a:rPr>
              <a:t>http://www.cceionline.com/courseCatalog.cfm?&amp;viewCourseDesc=0&amp;language=1&amp;subCat=7</a:t>
            </a:r>
            <a:r>
              <a:rPr lang="en-US" sz="2400" dirty="0">
                <a:solidFill>
                  <a:schemeClr val="accent4">
                    <a:lumMod val="75000"/>
                  </a:schemeClr>
                </a:solidFill>
                <a:latin typeface="+mn-lt"/>
              </a:rPr>
              <a:t>  The course entitled “Adult Learning:  Theories &amp; Strategies” counts for 1 clock hour</a:t>
            </a:r>
          </a:p>
          <a:p>
            <a:pPr marL="342900" indent="-342900" eaLnBrk="1" hangingPunct="1">
              <a:buFont typeface="Arial" pitchFamily="34" charset="0"/>
              <a:buChar char="•"/>
              <a:defRPr/>
            </a:pPr>
            <a:endParaRPr lang="en-US" sz="600" dirty="0">
              <a:solidFill>
                <a:schemeClr val="accent4">
                  <a:lumMod val="75000"/>
                </a:schemeClr>
              </a:solidFill>
              <a:latin typeface="+mn-lt"/>
            </a:endParaRPr>
          </a:p>
          <a:p>
            <a:pPr marL="342900" indent="-342900" eaLnBrk="1" hangingPunct="1">
              <a:buFont typeface="Arial" pitchFamily="34" charset="0"/>
              <a:buChar char="•"/>
              <a:defRPr/>
            </a:pPr>
            <a:r>
              <a:rPr lang="en-US" sz="2400" u="sng" dirty="0">
                <a:latin typeface="+mn-lt"/>
                <a:hlinkClick r:id="rId8"/>
              </a:rPr>
              <a:t>http://www.childcareexchange.com</a:t>
            </a:r>
            <a:r>
              <a:rPr lang="en-US" sz="2400" u="sng" dirty="0">
                <a:latin typeface="+mn-lt"/>
              </a:rPr>
              <a:t> </a:t>
            </a:r>
            <a:r>
              <a:rPr lang="en-US" sz="2400" dirty="0">
                <a:solidFill>
                  <a:schemeClr val="accent4">
                    <a:lumMod val="75000"/>
                  </a:schemeClr>
                </a:solidFill>
                <a:latin typeface="+mn-lt"/>
              </a:rPr>
              <a:t>“Training Early Childhood Staff” 10 clock hour (1 CEU)</a:t>
            </a:r>
          </a:p>
          <a:p>
            <a:pPr marL="342900" indent="-342900" eaLnBrk="1" hangingPunct="1">
              <a:buFont typeface="Arial" pitchFamily="34" charset="0"/>
              <a:buChar char="•"/>
              <a:defRPr/>
            </a:pPr>
            <a:endParaRPr lang="en-US" sz="600" dirty="0">
              <a:solidFill>
                <a:schemeClr val="accent4">
                  <a:lumMod val="75000"/>
                </a:schemeClr>
              </a:solidFill>
              <a:latin typeface="+mn-lt"/>
            </a:endParaRPr>
          </a:p>
          <a:p>
            <a:pPr marL="342900" indent="-342900" eaLnBrk="1" hangingPunct="1">
              <a:buFont typeface="Arial" pitchFamily="34" charset="0"/>
              <a:buChar char="•"/>
              <a:defRPr/>
            </a:pPr>
            <a:r>
              <a:rPr lang="en-US" sz="2400" u="sng" dirty="0">
                <a:latin typeface="+mn-lt"/>
                <a:hlinkClick r:id="rId9"/>
              </a:rPr>
              <a:t>http://www.ed2go.com/online-courses/teaching-adult-learners</a:t>
            </a:r>
            <a:r>
              <a:rPr lang="en-US" sz="2400" u="sng" dirty="0">
                <a:latin typeface="+mn-lt"/>
              </a:rPr>
              <a:t> </a:t>
            </a:r>
            <a:r>
              <a:rPr lang="en-US" sz="2400" dirty="0">
                <a:solidFill>
                  <a:schemeClr val="accent4">
                    <a:lumMod val="75000"/>
                  </a:schemeClr>
                </a:solidFill>
                <a:latin typeface="+mn-lt"/>
              </a:rPr>
              <a:t>“Teaching Adult Learners” 24 clock hours</a:t>
            </a:r>
          </a:p>
          <a:p>
            <a:pPr lvl="2" eaLnBrk="1" hangingPunct="1">
              <a:lnSpc>
                <a:spcPct val="80000"/>
              </a:lnSpc>
              <a:spcBef>
                <a:spcPct val="20000"/>
              </a:spcBef>
              <a:buClr>
                <a:schemeClr val="accent4">
                  <a:lumMod val="50000"/>
                </a:schemeClr>
              </a:buClr>
              <a:buFont typeface="Arial" pitchFamily="34" charset="0"/>
              <a:buChar char="•"/>
              <a:defRPr/>
            </a:pPr>
            <a:endParaRPr lang="en-US" dirty="0">
              <a:solidFill>
                <a:schemeClr val="accent4">
                  <a:lumMod val="75000"/>
                </a:schemeClr>
              </a:solidFill>
              <a:latin typeface="+mn-lt"/>
            </a:endParaRPr>
          </a:p>
          <a:p>
            <a:pPr lvl="1" algn="ctr" eaLnBrk="1" hangingPunct="1">
              <a:lnSpc>
                <a:spcPct val="80000"/>
              </a:lnSpc>
              <a:spcBef>
                <a:spcPct val="20000"/>
              </a:spcBef>
              <a:defRPr/>
            </a:pPr>
            <a:endParaRPr lang="en-US" sz="1700" dirty="0">
              <a:solidFill>
                <a:schemeClr val="tx1">
                  <a:tint val="75000"/>
                </a:schemeClr>
              </a:solidFill>
              <a:latin typeface="+mn-lt"/>
            </a:endParaRPr>
          </a:p>
        </p:txBody>
      </p:sp>
      <p:grpSp>
        <p:nvGrpSpPr>
          <p:cNvPr id="61447" name="Group 8"/>
          <p:cNvGrpSpPr>
            <a:grpSpLocks/>
          </p:cNvGrpSpPr>
          <p:nvPr/>
        </p:nvGrpSpPr>
        <p:grpSpPr bwMode="auto">
          <a:xfrm>
            <a:off x="465138" y="325438"/>
            <a:ext cx="8101012" cy="847725"/>
            <a:chOff x="465221" y="325210"/>
            <a:chExt cx="8100929" cy="847170"/>
          </a:xfrm>
        </p:grpSpPr>
        <p:pic>
          <p:nvPicPr>
            <p:cNvPr id="6144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1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11269" name="Group 6"/>
          <p:cNvGrpSpPr>
            <a:grpSpLocks/>
          </p:cNvGrpSpPr>
          <p:nvPr/>
        </p:nvGrpSpPr>
        <p:grpSpPr bwMode="auto">
          <a:xfrm>
            <a:off x="457200" y="279400"/>
            <a:ext cx="8108950" cy="914400"/>
            <a:chOff x="457200" y="381000"/>
            <a:chExt cx="8109472" cy="914400"/>
          </a:xfrm>
        </p:grpSpPr>
        <p:pic>
          <p:nvPicPr>
            <p:cNvPr id="1127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itle 1"/>
          <p:cNvSpPr txBox="1">
            <a:spLocks/>
          </p:cNvSpPr>
          <p:nvPr/>
        </p:nvSpPr>
        <p:spPr>
          <a:xfrm>
            <a:off x="300038" y="1084263"/>
            <a:ext cx="5033962" cy="1143000"/>
          </a:xfrm>
          <a:prstGeom prst="rect">
            <a:avLst/>
          </a:prstGeom>
        </p:spPr>
        <p:txBody>
          <a:bodyPr anchor="ctr">
            <a:normAutofit/>
          </a:bodyPr>
          <a:lstStyle/>
          <a:p>
            <a:pPr algn="ctr" eaLnBrk="1" fontAlgn="auto" hangingPunct="1">
              <a:spcAft>
                <a:spcPts val="0"/>
              </a:spcAft>
              <a:defRPr/>
            </a:pPr>
            <a:r>
              <a:rPr lang="en-US" sz="4400" dirty="0">
                <a:solidFill>
                  <a:schemeClr val="accent4">
                    <a:lumMod val="50000"/>
                  </a:schemeClr>
                </a:solidFill>
                <a:latin typeface="+mj-lt"/>
                <a:ea typeface="+mj-ea"/>
                <a:cs typeface="+mj-cs"/>
              </a:rPr>
              <a:t>Career Development</a:t>
            </a:r>
          </a:p>
        </p:txBody>
      </p:sp>
      <p:sp>
        <p:nvSpPr>
          <p:cNvPr id="16" name="Content Placeholder 2"/>
          <p:cNvSpPr txBox="1">
            <a:spLocks/>
          </p:cNvSpPr>
          <p:nvPr/>
        </p:nvSpPr>
        <p:spPr>
          <a:xfrm>
            <a:off x="300038" y="2303463"/>
            <a:ext cx="8229600" cy="4525962"/>
          </a:xfrm>
          <a:prstGeom prst="rect">
            <a:avLst/>
          </a:prstGeom>
        </p:spPr>
        <p:txBody>
          <a:bodyPr>
            <a:normAutofit fontScale="92500" lnSpcReduction="20000"/>
          </a:bodyPr>
          <a:lstStyle/>
          <a:p>
            <a:pPr eaLnBrk="1" fontAlgn="auto" hangingPunct="1">
              <a:spcBef>
                <a:spcPct val="20000"/>
              </a:spcBef>
              <a:spcAft>
                <a:spcPts val="0"/>
              </a:spcAft>
              <a:buFont typeface="Arial" pitchFamily="34" charset="0"/>
              <a:buChar char="•"/>
              <a:defRPr/>
            </a:pPr>
            <a:r>
              <a:rPr lang="en-US" sz="3900" dirty="0">
                <a:solidFill>
                  <a:schemeClr val="accent4">
                    <a:lumMod val="75000"/>
                  </a:schemeClr>
                </a:solidFill>
                <a:latin typeface="+mn-lt"/>
              </a:rPr>
              <a:t>Maintains file folders and database which includes:</a:t>
            </a:r>
          </a:p>
          <a:p>
            <a:pPr lvl="1" eaLnBrk="1" fontAlgn="auto" hangingPunct="1">
              <a:spcBef>
                <a:spcPct val="20000"/>
              </a:spcBef>
              <a:spcAft>
                <a:spcPts val="0"/>
              </a:spcAft>
              <a:buFont typeface="Arial" pitchFamily="34" charset="0"/>
              <a:buChar char="•"/>
              <a:defRPr/>
            </a:pPr>
            <a:r>
              <a:rPr lang="en-US" sz="3500" dirty="0">
                <a:solidFill>
                  <a:schemeClr val="accent4">
                    <a:lumMod val="75000"/>
                  </a:schemeClr>
                </a:solidFill>
                <a:latin typeface="+mn-lt"/>
              </a:rPr>
              <a:t>Demographics</a:t>
            </a:r>
          </a:p>
          <a:p>
            <a:pPr lvl="1" eaLnBrk="1" fontAlgn="auto" hangingPunct="1">
              <a:spcBef>
                <a:spcPct val="20000"/>
              </a:spcBef>
              <a:spcAft>
                <a:spcPts val="0"/>
              </a:spcAft>
              <a:buFont typeface="Arial" pitchFamily="34" charset="0"/>
              <a:buChar char="•"/>
              <a:defRPr/>
            </a:pPr>
            <a:r>
              <a:rPr lang="en-US" sz="3500" dirty="0">
                <a:solidFill>
                  <a:schemeClr val="accent4">
                    <a:lumMod val="75000"/>
                  </a:schemeClr>
                </a:solidFill>
                <a:latin typeface="+mn-lt"/>
              </a:rPr>
              <a:t>Employment information (past &amp; current)</a:t>
            </a:r>
          </a:p>
          <a:p>
            <a:pPr lvl="1" eaLnBrk="1" fontAlgn="auto" hangingPunct="1">
              <a:spcBef>
                <a:spcPct val="20000"/>
              </a:spcBef>
              <a:spcAft>
                <a:spcPts val="0"/>
              </a:spcAft>
              <a:buFont typeface="Arial" pitchFamily="34" charset="0"/>
              <a:buChar char="•"/>
              <a:defRPr/>
            </a:pPr>
            <a:r>
              <a:rPr lang="en-US" sz="3500" dirty="0">
                <a:solidFill>
                  <a:schemeClr val="accent4">
                    <a:lumMod val="75000"/>
                  </a:schemeClr>
                </a:solidFill>
                <a:latin typeface="+mn-lt"/>
              </a:rPr>
              <a:t>Education </a:t>
            </a:r>
          </a:p>
          <a:p>
            <a:pPr lvl="2" eaLnBrk="1" fontAlgn="auto" hangingPunct="1">
              <a:spcBef>
                <a:spcPct val="20000"/>
              </a:spcBef>
              <a:spcAft>
                <a:spcPts val="0"/>
              </a:spcAft>
              <a:buFont typeface="Arial" pitchFamily="34" charset="0"/>
              <a:buChar char="•"/>
              <a:defRPr/>
            </a:pPr>
            <a:r>
              <a:rPr lang="en-US" sz="2800" dirty="0">
                <a:solidFill>
                  <a:schemeClr val="accent4">
                    <a:lumMod val="75000"/>
                  </a:schemeClr>
                </a:solidFill>
                <a:latin typeface="+mn-lt"/>
              </a:rPr>
              <a:t>Training certificates, diplomas, degrees, transcripts, credentials (CDA, NAC)</a:t>
            </a:r>
          </a:p>
          <a:p>
            <a:pPr lvl="2" eaLnBrk="1" fontAlgn="auto" hangingPunct="1">
              <a:spcBef>
                <a:spcPct val="20000"/>
              </a:spcBef>
              <a:spcAft>
                <a:spcPts val="0"/>
              </a:spcAft>
              <a:buFont typeface="Arial" pitchFamily="34" charset="0"/>
              <a:buChar char="•"/>
              <a:defRPr/>
            </a:pPr>
            <a:r>
              <a:rPr lang="en-US" sz="2800" dirty="0">
                <a:solidFill>
                  <a:schemeClr val="accent4">
                    <a:lumMod val="75000"/>
                  </a:schemeClr>
                </a:solidFill>
                <a:latin typeface="+mn-lt"/>
              </a:rPr>
              <a:t>Placement on career ladder</a:t>
            </a:r>
          </a:p>
          <a:p>
            <a:pPr lvl="2" eaLnBrk="1" fontAlgn="auto" hangingPunct="1">
              <a:spcBef>
                <a:spcPct val="20000"/>
              </a:spcBef>
              <a:spcAft>
                <a:spcPts val="0"/>
              </a:spcAft>
              <a:buFont typeface="Arial" pitchFamily="34" charset="0"/>
              <a:buChar char="•"/>
              <a:defRPr/>
            </a:pPr>
            <a:r>
              <a:rPr lang="en-US" sz="2800" dirty="0">
                <a:solidFill>
                  <a:schemeClr val="accent4">
                    <a:lumMod val="75000"/>
                  </a:schemeClr>
                </a:solidFill>
                <a:latin typeface="+mn-lt"/>
              </a:rPr>
              <a:t>Membership to professional organization and service to the profession</a:t>
            </a:r>
            <a:endParaRPr lang="en-US" sz="2400" dirty="0">
              <a:solidFill>
                <a:schemeClr val="tx1">
                  <a:tint val="75000"/>
                </a:schemeClr>
              </a:solidFill>
              <a:latin typeface="+mn-lt"/>
            </a:endParaRPr>
          </a:p>
          <a:p>
            <a:pPr lvl="1" algn="ctr" eaLnBrk="1" fontAlgn="auto" hangingPunct="1">
              <a:spcBef>
                <a:spcPct val="20000"/>
              </a:spcBef>
              <a:spcAft>
                <a:spcPts val="0"/>
              </a:spcAft>
              <a:buFont typeface="Arial" pitchFamily="34" charset="0"/>
              <a:buNone/>
              <a:defRPr/>
            </a:pPr>
            <a:endParaRPr lang="en-US" sz="2800" dirty="0">
              <a:solidFill>
                <a:schemeClr val="tx1">
                  <a:tint val="75000"/>
                </a:schemeClr>
              </a:solidFill>
              <a:latin typeface="+mn-lt"/>
            </a:endParaRPr>
          </a:p>
        </p:txBody>
      </p:sp>
      <p:grpSp>
        <p:nvGrpSpPr>
          <p:cNvPr id="11272" name="Group 9"/>
          <p:cNvGrpSpPr>
            <a:grpSpLocks/>
          </p:cNvGrpSpPr>
          <p:nvPr/>
        </p:nvGrpSpPr>
        <p:grpSpPr bwMode="auto">
          <a:xfrm>
            <a:off x="465138" y="325438"/>
            <a:ext cx="8101012" cy="847725"/>
            <a:chOff x="465221" y="325210"/>
            <a:chExt cx="8100929" cy="847170"/>
          </a:xfrm>
        </p:grpSpPr>
        <p:pic>
          <p:nvPicPr>
            <p:cNvPr id="1127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65138" y="282575"/>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pic>
        <p:nvPicPr>
          <p:cNvPr id="63492"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bwMode="auto">
          <a:xfrm>
            <a:off x="457200" y="1295400"/>
            <a:ext cx="8229600" cy="5192985"/>
          </a:xfrm>
          <a:prstGeom prst="rect">
            <a:avLst/>
          </a:prstGeom>
          <a:noFill/>
          <a:ln w="9525">
            <a:noFill/>
            <a:miter lim="800000"/>
            <a:headEnd/>
            <a:tailEnd/>
          </a:ln>
        </p:spPr>
        <p:txBody>
          <a:bodyPr/>
          <a:lstStyle/>
          <a:p>
            <a:pPr algn="ctr" eaLnBrk="1" hangingPunct="1">
              <a:lnSpc>
                <a:spcPct val="90000"/>
              </a:lnSpc>
              <a:spcBef>
                <a:spcPct val="20000"/>
              </a:spcBef>
              <a:defRPr/>
            </a:pPr>
            <a:endParaRPr lang="en-US" sz="800" b="1" u="sng" dirty="0">
              <a:solidFill>
                <a:schemeClr val="tx1">
                  <a:tint val="75000"/>
                </a:schemeClr>
              </a:solidFill>
              <a:latin typeface="+mn-lt"/>
            </a:endParaRPr>
          </a:p>
          <a:p>
            <a:pPr eaLnBrk="1" hangingPunct="1">
              <a:lnSpc>
                <a:spcPct val="90000"/>
              </a:lnSpc>
              <a:spcBef>
                <a:spcPct val="20000"/>
              </a:spcBef>
              <a:buClr>
                <a:schemeClr val="accent4">
                  <a:lumMod val="50000"/>
                </a:schemeClr>
              </a:buClr>
              <a:buFont typeface="Arial" pitchFamily="34" charset="0"/>
              <a:buChar char="•"/>
              <a:defRPr/>
            </a:pPr>
            <a:r>
              <a:rPr lang="en-US" sz="3200" dirty="0">
                <a:solidFill>
                  <a:schemeClr val="accent4">
                    <a:lumMod val="50000"/>
                  </a:schemeClr>
                </a:solidFill>
              </a:rPr>
              <a:t>Contact Information</a:t>
            </a:r>
          </a:p>
          <a:p>
            <a:pPr eaLnBrk="1" hangingPunct="1">
              <a:lnSpc>
                <a:spcPct val="90000"/>
              </a:lnSpc>
              <a:spcBef>
                <a:spcPct val="20000"/>
              </a:spcBef>
              <a:buClr>
                <a:schemeClr val="accent4">
                  <a:lumMod val="50000"/>
                </a:schemeClr>
              </a:buClr>
              <a:defRPr/>
            </a:pPr>
            <a:endParaRPr lang="en-US" sz="1600" dirty="0">
              <a:solidFill>
                <a:schemeClr val="accent4">
                  <a:lumMod val="50000"/>
                </a:schemeClr>
              </a:solidFill>
            </a:endParaRPr>
          </a:p>
          <a:p>
            <a:pPr eaLnBrk="1" hangingPunct="1">
              <a:lnSpc>
                <a:spcPct val="150000"/>
              </a:lnSpc>
              <a:spcBef>
                <a:spcPct val="20000"/>
              </a:spcBef>
              <a:buClr>
                <a:schemeClr val="accent4">
                  <a:lumMod val="50000"/>
                </a:schemeClr>
              </a:buClr>
              <a:buFont typeface="Arial" pitchFamily="34" charset="0"/>
              <a:buChar char="•"/>
              <a:defRPr/>
            </a:pPr>
            <a:r>
              <a:rPr lang="en-US" sz="3200" dirty="0">
                <a:solidFill>
                  <a:schemeClr val="accent4">
                    <a:lumMod val="75000"/>
                  </a:schemeClr>
                </a:solidFill>
                <a:latin typeface="+mn-lt"/>
              </a:rPr>
              <a:t>Phone number: 1-800-245-8925</a:t>
            </a:r>
          </a:p>
          <a:p>
            <a:pPr eaLnBrk="1" hangingPunct="1">
              <a:lnSpc>
                <a:spcPct val="150000"/>
              </a:lnSpc>
              <a:spcBef>
                <a:spcPct val="20000"/>
              </a:spcBef>
              <a:buClr>
                <a:schemeClr val="accent4">
                  <a:lumMod val="50000"/>
                </a:schemeClr>
              </a:buClr>
              <a:buFont typeface="Arial" pitchFamily="34" charset="0"/>
              <a:buChar char="•"/>
              <a:defRPr/>
            </a:pPr>
            <a:r>
              <a:rPr lang="en-US" sz="3200" dirty="0">
                <a:solidFill>
                  <a:schemeClr val="accent4">
                    <a:lumMod val="75000"/>
                  </a:schemeClr>
                </a:solidFill>
                <a:latin typeface="+mn-lt"/>
              </a:rPr>
              <a:t>Website: </a:t>
            </a:r>
            <a:r>
              <a:rPr lang="en-US" sz="3200" dirty="0">
                <a:solidFill>
                  <a:schemeClr val="accent4">
                    <a:lumMod val="75000"/>
                  </a:schemeClr>
                </a:solidFill>
                <a:latin typeface="+mn-lt"/>
                <a:hlinkClick r:id="rId3"/>
              </a:rPr>
              <a:t>http://pathways.nsula.edu</a:t>
            </a:r>
            <a:endParaRPr lang="en-US" sz="3200" dirty="0">
              <a:solidFill>
                <a:schemeClr val="accent4">
                  <a:lumMod val="75000"/>
                </a:schemeClr>
              </a:solidFill>
              <a:latin typeface="+mn-lt"/>
            </a:endParaRPr>
          </a:p>
          <a:p>
            <a:pPr eaLnBrk="1" hangingPunct="1">
              <a:lnSpc>
                <a:spcPct val="150000"/>
              </a:lnSpc>
              <a:spcBef>
                <a:spcPct val="20000"/>
              </a:spcBef>
              <a:buClr>
                <a:schemeClr val="accent4">
                  <a:lumMod val="50000"/>
                </a:schemeClr>
              </a:buClr>
              <a:buFont typeface="Arial" pitchFamily="34" charset="0"/>
              <a:buChar char="•"/>
              <a:defRPr/>
            </a:pPr>
            <a:r>
              <a:rPr lang="en-US" sz="3200" dirty="0">
                <a:solidFill>
                  <a:schemeClr val="accent4">
                    <a:lumMod val="75000"/>
                  </a:schemeClr>
                </a:solidFill>
                <a:latin typeface="+mn-lt"/>
              </a:rPr>
              <a:t>Email: Jenny Cowan </a:t>
            </a:r>
            <a:r>
              <a:rPr lang="en-US" sz="3200" dirty="0">
                <a:solidFill>
                  <a:schemeClr val="accent4">
                    <a:lumMod val="75000"/>
                  </a:schemeClr>
                </a:solidFill>
                <a:latin typeface="+mn-lt"/>
                <a:hlinkClick r:id="rId4"/>
              </a:rPr>
              <a:t>cowanj@nsula.edu</a:t>
            </a:r>
            <a:endParaRPr lang="en-US" sz="3200" dirty="0">
              <a:solidFill>
                <a:schemeClr val="accent4">
                  <a:lumMod val="75000"/>
                </a:schemeClr>
              </a:solidFill>
              <a:latin typeface="+mn-lt"/>
            </a:endParaRPr>
          </a:p>
          <a:p>
            <a:pPr eaLnBrk="1" hangingPunct="1">
              <a:lnSpc>
                <a:spcPct val="150000"/>
              </a:lnSpc>
              <a:spcBef>
                <a:spcPct val="20000"/>
              </a:spcBef>
              <a:buClr>
                <a:schemeClr val="accent4">
                  <a:lumMod val="50000"/>
                </a:schemeClr>
              </a:buClr>
              <a:buFont typeface="Arial" pitchFamily="34" charset="0"/>
              <a:buChar char="•"/>
              <a:defRPr/>
            </a:pPr>
            <a:r>
              <a:rPr lang="en-US" sz="3200" dirty="0">
                <a:solidFill>
                  <a:schemeClr val="accent4">
                    <a:lumMod val="75000"/>
                  </a:schemeClr>
                </a:solidFill>
                <a:latin typeface="+mn-lt"/>
              </a:rPr>
              <a:t>Facebook:  </a:t>
            </a:r>
            <a:r>
              <a:rPr lang="en-US" sz="3200" dirty="0">
                <a:solidFill>
                  <a:schemeClr val="accent4">
                    <a:lumMod val="75000"/>
                  </a:schemeClr>
                </a:solidFill>
                <a:latin typeface="+mn-lt"/>
                <a:hlinkClick r:id="rId5"/>
              </a:rPr>
              <a:t>facebook.com/</a:t>
            </a:r>
            <a:r>
              <a:rPr lang="en-US" sz="3200" dirty="0" err="1">
                <a:solidFill>
                  <a:schemeClr val="accent4">
                    <a:lumMod val="75000"/>
                  </a:schemeClr>
                </a:solidFill>
                <a:latin typeface="+mn-lt"/>
                <a:hlinkClick r:id="rId5"/>
              </a:rPr>
              <a:t>lapathways</a:t>
            </a:r>
            <a:endParaRPr lang="en-US" sz="3200" dirty="0">
              <a:solidFill>
                <a:schemeClr val="accent4">
                  <a:lumMod val="75000"/>
                </a:schemeClr>
              </a:solidFill>
              <a:latin typeface="+mn-lt"/>
            </a:endParaRPr>
          </a:p>
          <a:p>
            <a:pPr algn="ctr" eaLnBrk="1" hangingPunct="1">
              <a:lnSpc>
                <a:spcPct val="90000"/>
              </a:lnSpc>
              <a:spcBef>
                <a:spcPct val="20000"/>
              </a:spcBef>
              <a:buClr>
                <a:schemeClr val="accent2"/>
              </a:buClr>
              <a:buFont typeface="Arial" charset="0"/>
              <a:buNone/>
              <a:defRPr/>
            </a:pPr>
            <a:endParaRPr lang="en-US" sz="2800" dirty="0">
              <a:solidFill>
                <a:schemeClr val="tx1">
                  <a:tint val="75000"/>
                </a:schemeClr>
              </a:solidFill>
              <a:latin typeface="+mn-lt"/>
            </a:endParaRPr>
          </a:p>
          <a:p>
            <a:pPr algn="ctr" eaLnBrk="1" hangingPunct="1">
              <a:lnSpc>
                <a:spcPct val="90000"/>
              </a:lnSpc>
              <a:spcBef>
                <a:spcPct val="20000"/>
              </a:spcBef>
              <a:buClr>
                <a:schemeClr val="accent2"/>
              </a:buClr>
              <a:defRPr/>
            </a:pPr>
            <a:endParaRPr lang="en-US" sz="2800" dirty="0">
              <a:solidFill>
                <a:schemeClr val="tx1">
                  <a:tint val="75000"/>
                </a:schemeClr>
              </a:solidFill>
              <a:latin typeface="+mn-lt"/>
            </a:endParaRPr>
          </a:p>
        </p:txBody>
      </p:sp>
      <p:grpSp>
        <p:nvGrpSpPr>
          <p:cNvPr id="63494" name="Group 2"/>
          <p:cNvGrpSpPr>
            <a:grpSpLocks/>
          </p:cNvGrpSpPr>
          <p:nvPr/>
        </p:nvGrpSpPr>
        <p:grpSpPr bwMode="auto">
          <a:xfrm>
            <a:off x="465138" y="325438"/>
            <a:ext cx="8101012" cy="847725"/>
            <a:chOff x="465221" y="325210"/>
            <a:chExt cx="8100929" cy="847170"/>
          </a:xfrm>
        </p:grpSpPr>
        <p:pic>
          <p:nvPicPr>
            <p:cNvPr id="63495"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12292" name="Group 6"/>
          <p:cNvGrpSpPr>
            <a:grpSpLocks/>
          </p:cNvGrpSpPr>
          <p:nvPr/>
        </p:nvGrpSpPr>
        <p:grpSpPr bwMode="auto">
          <a:xfrm>
            <a:off x="457200" y="279400"/>
            <a:ext cx="8108950" cy="914400"/>
            <a:chOff x="457200" y="381000"/>
            <a:chExt cx="8109472" cy="914400"/>
          </a:xfrm>
        </p:grpSpPr>
        <p:pic>
          <p:nvPicPr>
            <p:cNvPr id="1229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293"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44488" y="1209675"/>
            <a:ext cx="2743200" cy="923925"/>
          </a:xfrm>
          <a:prstGeom prst="rect">
            <a:avLst/>
          </a:prstGeom>
          <a:noFill/>
          <a:ln w="9525">
            <a:noFill/>
            <a:miter lim="800000"/>
            <a:headEnd/>
            <a:tailEnd/>
          </a:ln>
        </p:spPr>
        <p:txBody>
          <a:bodyPr anchor="ctr"/>
          <a:lstStyle/>
          <a:p>
            <a:pPr algn="ctr" eaLnBrk="1" hangingPunct="1">
              <a:defRPr/>
            </a:pPr>
            <a:br>
              <a:rPr lang="en-US" sz="4000" dirty="0">
                <a:latin typeface="+mj-lt"/>
                <a:ea typeface="+mj-ea"/>
                <a:cs typeface="+mj-cs"/>
              </a:rPr>
            </a:br>
            <a:r>
              <a:rPr lang="en-US" sz="4000" dirty="0">
                <a:solidFill>
                  <a:schemeClr val="accent4">
                    <a:lumMod val="50000"/>
                  </a:schemeClr>
                </a:solidFill>
                <a:latin typeface="+mj-lt"/>
                <a:ea typeface="+mj-ea"/>
                <a:cs typeface="+mj-cs"/>
              </a:rPr>
              <a:t>Enrollment </a:t>
            </a:r>
            <a:br>
              <a:rPr lang="en-US" sz="4400" dirty="0">
                <a:latin typeface="+mj-lt"/>
                <a:ea typeface="+mj-ea"/>
                <a:cs typeface="+mj-cs"/>
              </a:rPr>
            </a:br>
            <a:endParaRPr lang="en-US" sz="4400" dirty="0">
              <a:latin typeface="+mj-lt"/>
              <a:ea typeface="+mj-ea"/>
              <a:cs typeface="+mj-cs"/>
            </a:endParaRPr>
          </a:p>
        </p:txBody>
      </p:sp>
      <p:sp>
        <p:nvSpPr>
          <p:cNvPr id="13" name="Content Placeholder 2"/>
          <p:cNvSpPr txBox="1">
            <a:spLocks/>
          </p:cNvSpPr>
          <p:nvPr/>
        </p:nvSpPr>
        <p:spPr bwMode="auto">
          <a:xfrm>
            <a:off x="439738" y="1874838"/>
            <a:ext cx="8229600" cy="4830762"/>
          </a:xfrm>
          <a:prstGeom prst="rect">
            <a:avLst/>
          </a:prstGeom>
          <a:noFill/>
          <a:ln w="9525">
            <a:noFill/>
            <a:miter lim="800000"/>
            <a:headEnd/>
            <a:tailEnd/>
          </a:ln>
        </p:spPr>
        <p:txBody>
          <a:bodyPr/>
          <a:lstStyle/>
          <a:p>
            <a:pPr eaLnBrk="1" hangingPunct="1">
              <a:spcBef>
                <a:spcPts val="0"/>
              </a:spcBef>
              <a:buClr>
                <a:schemeClr val="accent4">
                  <a:lumMod val="50000"/>
                </a:schemeClr>
              </a:buClr>
              <a:buFont typeface="Arial" pitchFamily="34" charset="0"/>
              <a:buChar char="•"/>
              <a:defRPr/>
            </a:pPr>
            <a:r>
              <a:rPr lang="en-US" sz="3000" dirty="0">
                <a:solidFill>
                  <a:schemeClr val="accent4">
                    <a:lumMod val="75000"/>
                  </a:schemeClr>
                </a:solidFill>
                <a:latin typeface="+mn-lt"/>
              </a:rPr>
              <a:t>Members should send </a:t>
            </a:r>
            <a:r>
              <a:rPr lang="en-US" sz="3000" u="sng" dirty="0">
                <a:solidFill>
                  <a:schemeClr val="accent4">
                    <a:lumMod val="75000"/>
                  </a:schemeClr>
                </a:solidFill>
                <a:latin typeface="+mn-lt"/>
              </a:rPr>
              <a:t>original </a:t>
            </a:r>
            <a:r>
              <a:rPr lang="en-US" sz="3000" dirty="0">
                <a:solidFill>
                  <a:schemeClr val="accent4">
                    <a:lumMod val="75000"/>
                  </a:schemeClr>
                </a:solidFill>
                <a:latin typeface="+mn-lt"/>
              </a:rPr>
              <a:t>copies of enrollment form and employment verification forms. Can be scanned and emailed but prefer mail.</a:t>
            </a:r>
          </a:p>
          <a:p>
            <a:pPr eaLnBrk="1" hangingPunct="1">
              <a:spcBef>
                <a:spcPts val="0"/>
              </a:spcBef>
              <a:buClr>
                <a:schemeClr val="accent4">
                  <a:lumMod val="50000"/>
                </a:schemeClr>
              </a:buClr>
              <a:buFont typeface="Arial" pitchFamily="34" charset="0"/>
              <a:buChar char="•"/>
              <a:defRPr/>
            </a:pPr>
            <a:endParaRPr lang="en-US" sz="1000" dirty="0">
              <a:solidFill>
                <a:schemeClr val="accent4">
                  <a:lumMod val="75000"/>
                </a:schemeClr>
              </a:solidFill>
              <a:latin typeface="+mn-lt"/>
            </a:endParaRPr>
          </a:p>
          <a:p>
            <a:pPr eaLnBrk="1" hangingPunct="1">
              <a:spcBef>
                <a:spcPts val="0"/>
              </a:spcBef>
              <a:buClr>
                <a:schemeClr val="accent4">
                  <a:lumMod val="50000"/>
                </a:schemeClr>
              </a:buClr>
              <a:buFont typeface="Arial" pitchFamily="34" charset="0"/>
              <a:buChar char="•"/>
              <a:defRPr/>
            </a:pPr>
            <a:r>
              <a:rPr lang="en-US" sz="3000" dirty="0">
                <a:solidFill>
                  <a:schemeClr val="accent4">
                    <a:lumMod val="75000"/>
                  </a:schemeClr>
                </a:solidFill>
                <a:latin typeface="+mn-lt"/>
              </a:rPr>
              <a:t>Employment verification form should be signed by someone, other than the member, who has access to employment records.</a:t>
            </a:r>
          </a:p>
          <a:p>
            <a:pPr eaLnBrk="1" hangingPunct="1">
              <a:spcBef>
                <a:spcPts val="0"/>
              </a:spcBef>
              <a:buClr>
                <a:schemeClr val="accent4">
                  <a:lumMod val="50000"/>
                </a:schemeClr>
              </a:buClr>
              <a:buFont typeface="Arial" pitchFamily="34" charset="0"/>
              <a:buChar char="•"/>
              <a:defRPr/>
            </a:pPr>
            <a:endParaRPr lang="en-US" sz="1000" dirty="0">
              <a:solidFill>
                <a:schemeClr val="accent4">
                  <a:lumMod val="75000"/>
                </a:schemeClr>
              </a:solidFill>
              <a:latin typeface="+mn-lt"/>
            </a:endParaRPr>
          </a:p>
          <a:p>
            <a:pPr eaLnBrk="1" hangingPunct="1">
              <a:spcBef>
                <a:spcPts val="0"/>
              </a:spcBef>
              <a:buClr>
                <a:schemeClr val="accent4">
                  <a:lumMod val="50000"/>
                </a:schemeClr>
              </a:buClr>
              <a:buFont typeface="Arial" pitchFamily="34" charset="0"/>
              <a:buChar char="•"/>
              <a:defRPr/>
            </a:pPr>
            <a:r>
              <a:rPr lang="en-US" sz="3000" dirty="0">
                <a:solidFill>
                  <a:schemeClr val="accent4">
                    <a:lumMod val="75000"/>
                  </a:schemeClr>
                </a:solidFill>
                <a:latin typeface="+mn-lt"/>
              </a:rPr>
              <a:t>Members should send in </a:t>
            </a:r>
            <a:r>
              <a:rPr lang="en-US" sz="3000" u="sng" dirty="0">
                <a:solidFill>
                  <a:schemeClr val="accent4">
                    <a:lumMod val="75000"/>
                  </a:schemeClr>
                </a:solidFill>
                <a:latin typeface="+mn-lt"/>
              </a:rPr>
              <a:t>copies </a:t>
            </a:r>
            <a:r>
              <a:rPr lang="en-US" sz="3000" dirty="0">
                <a:solidFill>
                  <a:schemeClr val="accent4">
                    <a:lumMod val="75000"/>
                  </a:schemeClr>
                </a:solidFill>
                <a:latin typeface="+mn-lt"/>
              </a:rPr>
              <a:t>of training records (workshop certificates, transcripts, credentials)</a:t>
            </a:r>
            <a:endParaRPr lang="en-US" sz="3000" b="1" u="sng" dirty="0">
              <a:solidFill>
                <a:schemeClr val="tx1">
                  <a:tint val="75000"/>
                </a:schemeClr>
              </a:solidFill>
              <a:latin typeface="+mn-lt"/>
            </a:endParaRPr>
          </a:p>
        </p:txBody>
      </p:sp>
      <p:grpSp>
        <p:nvGrpSpPr>
          <p:cNvPr id="12296" name="Group 10"/>
          <p:cNvGrpSpPr>
            <a:grpSpLocks/>
          </p:cNvGrpSpPr>
          <p:nvPr/>
        </p:nvGrpSpPr>
        <p:grpSpPr bwMode="auto">
          <a:xfrm>
            <a:off x="465138" y="325438"/>
            <a:ext cx="8101012" cy="847725"/>
            <a:chOff x="465221" y="325210"/>
            <a:chExt cx="8100929" cy="847170"/>
          </a:xfrm>
        </p:grpSpPr>
        <p:pic>
          <p:nvPicPr>
            <p:cNvPr id="1229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12292" name="Group 6"/>
          <p:cNvGrpSpPr>
            <a:grpSpLocks/>
          </p:cNvGrpSpPr>
          <p:nvPr/>
        </p:nvGrpSpPr>
        <p:grpSpPr bwMode="auto">
          <a:xfrm>
            <a:off x="457200" y="279400"/>
            <a:ext cx="8108950" cy="914400"/>
            <a:chOff x="457200" y="381000"/>
            <a:chExt cx="8109472" cy="914400"/>
          </a:xfrm>
        </p:grpSpPr>
        <p:pic>
          <p:nvPicPr>
            <p:cNvPr id="1229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293"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344488" y="1209675"/>
            <a:ext cx="2743200" cy="923925"/>
          </a:xfrm>
          <a:prstGeom prst="rect">
            <a:avLst/>
          </a:prstGeom>
          <a:noFill/>
          <a:ln w="9525">
            <a:noFill/>
            <a:miter lim="800000"/>
            <a:headEnd/>
            <a:tailEnd/>
          </a:ln>
        </p:spPr>
        <p:txBody>
          <a:bodyPr anchor="ctr"/>
          <a:lstStyle/>
          <a:p>
            <a:pPr algn="ctr" eaLnBrk="1" hangingPunct="1">
              <a:defRPr/>
            </a:pPr>
            <a:br>
              <a:rPr lang="en-US" sz="4000" dirty="0">
                <a:latin typeface="+mj-lt"/>
                <a:ea typeface="+mj-ea"/>
                <a:cs typeface="+mj-cs"/>
              </a:rPr>
            </a:br>
            <a:r>
              <a:rPr lang="en-US" sz="4000" dirty="0">
                <a:solidFill>
                  <a:schemeClr val="accent4">
                    <a:lumMod val="50000"/>
                  </a:schemeClr>
                </a:solidFill>
                <a:latin typeface="+mj-lt"/>
                <a:ea typeface="+mj-ea"/>
                <a:cs typeface="+mj-cs"/>
              </a:rPr>
              <a:t>Enrollment </a:t>
            </a:r>
            <a:br>
              <a:rPr lang="en-US" sz="4400" dirty="0">
                <a:latin typeface="+mj-lt"/>
                <a:ea typeface="+mj-ea"/>
                <a:cs typeface="+mj-cs"/>
              </a:rPr>
            </a:br>
            <a:endParaRPr lang="en-US" sz="4400" dirty="0">
              <a:latin typeface="+mj-lt"/>
              <a:ea typeface="+mj-ea"/>
              <a:cs typeface="+mj-cs"/>
            </a:endParaRPr>
          </a:p>
        </p:txBody>
      </p:sp>
      <p:sp>
        <p:nvSpPr>
          <p:cNvPr id="13" name="Content Placeholder 2"/>
          <p:cNvSpPr txBox="1">
            <a:spLocks/>
          </p:cNvSpPr>
          <p:nvPr/>
        </p:nvSpPr>
        <p:spPr bwMode="auto">
          <a:xfrm>
            <a:off x="439738" y="1874838"/>
            <a:ext cx="8229600" cy="4830762"/>
          </a:xfrm>
          <a:prstGeom prst="rect">
            <a:avLst/>
          </a:prstGeom>
          <a:noFill/>
          <a:ln w="9525">
            <a:noFill/>
            <a:miter lim="800000"/>
            <a:headEnd/>
            <a:tailEnd/>
          </a:ln>
        </p:spPr>
        <p:txBody>
          <a:bodyPr/>
          <a:lstStyle/>
          <a:p>
            <a:pPr eaLnBrk="1" hangingPunct="1">
              <a:spcBef>
                <a:spcPts val="0"/>
              </a:spcBef>
              <a:buClr>
                <a:schemeClr val="accent4">
                  <a:lumMod val="50000"/>
                </a:schemeClr>
              </a:buClr>
              <a:buFont typeface="Arial" pitchFamily="34" charset="0"/>
              <a:buChar char="•"/>
              <a:defRPr/>
            </a:pPr>
            <a:r>
              <a:rPr lang="en-US" sz="3000" dirty="0">
                <a:solidFill>
                  <a:schemeClr val="accent4">
                    <a:lumMod val="75000"/>
                  </a:schemeClr>
                </a:solidFill>
                <a:latin typeface="+mn-lt"/>
              </a:rPr>
              <a:t>Link to Enrollment Form: </a:t>
            </a:r>
            <a:r>
              <a:rPr lang="en-US" sz="3000" dirty="0">
                <a:solidFill>
                  <a:schemeClr val="accent4">
                    <a:lumMod val="75000"/>
                  </a:schemeClr>
                </a:solidFill>
                <a:latin typeface="+mn-lt"/>
                <a:hlinkClick r:id="rId5"/>
              </a:rPr>
              <a:t>https://www.nsula.edu/documentprovider/docs/941/Enrollment-Form11.4.20.pdf</a:t>
            </a:r>
            <a:endParaRPr lang="en-US" sz="3000" dirty="0">
              <a:solidFill>
                <a:schemeClr val="accent4">
                  <a:lumMod val="75000"/>
                </a:schemeClr>
              </a:solidFill>
              <a:latin typeface="+mn-lt"/>
            </a:endParaRPr>
          </a:p>
          <a:p>
            <a:pPr eaLnBrk="1" hangingPunct="1">
              <a:spcBef>
                <a:spcPts val="0"/>
              </a:spcBef>
              <a:buClr>
                <a:schemeClr val="accent4">
                  <a:lumMod val="50000"/>
                </a:schemeClr>
              </a:buClr>
              <a:defRPr/>
            </a:pPr>
            <a:endParaRPr lang="en-US" sz="3000" dirty="0">
              <a:solidFill>
                <a:schemeClr val="accent4">
                  <a:lumMod val="75000"/>
                </a:schemeClr>
              </a:solidFill>
              <a:latin typeface="+mn-lt"/>
            </a:endParaRPr>
          </a:p>
          <a:p>
            <a:pPr eaLnBrk="1" hangingPunct="1">
              <a:spcBef>
                <a:spcPts val="0"/>
              </a:spcBef>
              <a:buClr>
                <a:schemeClr val="accent4">
                  <a:lumMod val="50000"/>
                </a:schemeClr>
              </a:buClr>
              <a:buFont typeface="Arial" pitchFamily="34" charset="0"/>
              <a:buChar char="•"/>
              <a:defRPr/>
            </a:pPr>
            <a:endParaRPr lang="en-US" sz="1000" dirty="0">
              <a:solidFill>
                <a:schemeClr val="accent4">
                  <a:lumMod val="75000"/>
                </a:schemeClr>
              </a:solidFill>
              <a:latin typeface="+mn-lt"/>
            </a:endParaRPr>
          </a:p>
          <a:p>
            <a:pPr eaLnBrk="1" hangingPunct="1">
              <a:spcBef>
                <a:spcPts val="0"/>
              </a:spcBef>
              <a:buClr>
                <a:schemeClr val="accent4">
                  <a:lumMod val="50000"/>
                </a:schemeClr>
              </a:buClr>
              <a:buFont typeface="Arial" pitchFamily="34" charset="0"/>
              <a:buChar char="•"/>
              <a:defRPr/>
            </a:pPr>
            <a:r>
              <a:rPr lang="en-US" sz="3000" dirty="0">
                <a:solidFill>
                  <a:schemeClr val="accent4">
                    <a:lumMod val="75000"/>
                  </a:schemeClr>
                </a:solidFill>
                <a:latin typeface="+mn-lt"/>
              </a:rPr>
              <a:t>Link to Employment Verification: </a:t>
            </a:r>
            <a:r>
              <a:rPr lang="en-US" sz="3000" dirty="0">
                <a:solidFill>
                  <a:schemeClr val="accent4">
                    <a:lumMod val="75000"/>
                  </a:schemeClr>
                </a:solidFill>
                <a:latin typeface="+mn-lt"/>
                <a:hlinkClick r:id="rId6"/>
              </a:rPr>
              <a:t>https://www.nsula.edu/documentprovider/docs/941/08Verification-FormEmployment-revised.pdf</a:t>
            </a:r>
            <a:endParaRPr lang="en-US" sz="3000" dirty="0">
              <a:solidFill>
                <a:schemeClr val="accent4">
                  <a:lumMod val="75000"/>
                </a:schemeClr>
              </a:solidFill>
              <a:latin typeface="+mn-lt"/>
            </a:endParaRPr>
          </a:p>
          <a:p>
            <a:pPr eaLnBrk="1" hangingPunct="1">
              <a:spcBef>
                <a:spcPts val="0"/>
              </a:spcBef>
              <a:buClr>
                <a:schemeClr val="accent4">
                  <a:lumMod val="50000"/>
                </a:schemeClr>
              </a:buClr>
              <a:defRPr/>
            </a:pPr>
            <a:endParaRPr lang="en-US" sz="3000" dirty="0">
              <a:solidFill>
                <a:schemeClr val="accent4">
                  <a:lumMod val="75000"/>
                </a:schemeClr>
              </a:solidFill>
              <a:latin typeface="+mn-lt"/>
            </a:endParaRPr>
          </a:p>
          <a:p>
            <a:pPr eaLnBrk="1" hangingPunct="1">
              <a:spcBef>
                <a:spcPts val="0"/>
              </a:spcBef>
              <a:buClr>
                <a:schemeClr val="accent4">
                  <a:lumMod val="50000"/>
                </a:schemeClr>
              </a:buClr>
              <a:defRPr/>
            </a:pPr>
            <a:endParaRPr lang="en-US" sz="1000" dirty="0">
              <a:solidFill>
                <a:schemeClr val="accent4">
                  <a:lumMod val="75000"/>
                </a:schemeClr>
              </a:solidFill>
              <a:latin typeface="+mn-lt"/>
            </a:endParaRPr>
          </a:p>
        </p:txBody>
      </p:sp>
      <p:grpSp>
        <p:nvGrpSpPr>
          <p:cNvPr id="12296" name="Group 10"/>
          <p:cNvGrpSpPr>
            <a:grpSpLocks/>
          </p:cNvGrpSpPr>
          <p:nvPr/>
        </p:nvGrpSpPr>
        <p:grpSpPr bwMode="auto">
          <a:xfrm>
            <a:off x="465138" y="325438"/>
            <a:ext cx="8101012" cy="847725"/>
            <a:chOff x="465221" y="325210"/>
            <a:chExt cx="8100929" cy="847170"/>
          </a:xfrm>
        </p:grpSpPr>
        <p:pic>
          <p:nvPicPr>
            <p:cNvPr id="1229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76889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447800" y="16764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57200" y="274638"/>
            <a:ext cx="5562600" cy="1143000"/>
          </a:xfrm>
          <a:prstGeom prst="rect">
            <a:avLst/>
          </a:prstGeom>
        </p:spPr>
        <p:txBody>
          <a:bodyPr anchor="ctr">
            <a:normAutofit/>
          </a:bodyPr>
          <a:lstStyle/>
          <a:p>
            <a:pPr algn="ctr" eaLnBrk="1" fontAlgn="auto" hangingPunct="1">
              <a:spcAft>
                <a:spcPts val="0"/>
              </a:spcAft>
              <a:defRPr/>
            </a:pPr>
            <a:endParaRPr lang="en-US" sz="4400" dirty="0">
              <a:solidFill>
                <a:schemeClr val="accent4">
                  <a:lumMod val="50000"/>
                </a:schemeClr>
              </a:solidFill>
              <a:latin typeface="+mj-lt"/>
              <a:ea typeface="+mj-ea"/>
              <a:cs typeface="+mj-cs"/>
            </a:endParaRPr>
          </a:p>
        </p:txBody>
      </p:sp>
      <p:grpSp>
        <p:nvGrpSpPr>
          <p:cNvPr id="12292" name="Group 6"/>
          <p:cNvGrpSpPr>
            <a:grpSpLocks/>
          </p:cNvGrpSpPr>
          <p:nvPr/>
        </p:nvGrpSpPr>
        <p:grpSpPr bwMode="auto">
          <a:xfrm>
            <a:off x="457200" y="279400"/>
            <a:ext cx="8108950" cy="914400"/>
            <a:chOff x="457200" y="381000"/>
            <a:chExt cx="8109472" cy="914400"/>
          </a:xfrm>
        </p:grpSpPr>
        <p:pic>
          <p:nvPicPr>
            <p:cNvPr id="1229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4564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0958"/>
              <a:ext cx="3232672"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293" name="Picture 3" descr="background.jpg"/>
          <p:cNvPicPr>
            <a:picLocks noChangeAspect="1"/>
          </p:cNvPicPr>
          <p:nvPr/>
        </p:nvPicPr>
        <p:blipFill>
          <a:blip r:embed="rId2">
            <a:extLst>
              <a:ext uri="{28A0092B-C50C-407E-A947-70E740481C1C}">
                <a14:useLocalDpi xmlns:a14="http://schemas.microsoft.com/office/drawing/2010/main" val="0"/>
              </a:ext>
            </a:extLst>
          </a:blip>
          <a:srcRect t="17978" r="28729" b="8591"/>
          <a:stretch>
            <a:fillRect/>
          </a:stretch>
        </p:blipFill>
        <p:spPr bwMode="auto">
          <a:xfrm>
            <a:off x="1524000" y="1981200"/>
            <a:ext cx="6324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txBox="1">
            <a:spLocks/>
          </p:cNvSpPr>
          <p:nvPr/>
        </p:nvSpPr>
        <p:spPr bwMode="auto">
          <a:xfrm>
            <a:off x="439738" y="1417638"/>
            <a:ext cx="8229600" cy="5287962"/>
          </a:xfrm>
          <a:prstGeom prst="rect">
            <a:avLst/>
          </a:prstGeom>
          <a:noFill/>
          <a:ln w="9525">
            <a:noFill/>
            <a:miter lim="800000"/>
            <a:headEnd/>
            <a:tailEnd/>
          </a:ln>
        </p:spPr>
        <p:txBody>
          <a:bodyPr/>
          <a:lstStyle/>
          <a:p>
            <a:pPr eaLnBrk="1" hangingPunct="1">
              <a:spcBef>
                <a:spcPts val="0"/>
              </a:spcBef>
              <a:buClr>
                <a:schemeClr val="accent4">
                  <a:lumMod val="50000"/>
                </a:schemeClr>
              </a:buClr>
              <a:buFont typeface="Arial" pitchFamily="34" charset="0"/>
              <a:buChar char="•"/>
              <a:defRPr/>
            </a:pPr>
            <a:r>
              <a:rPr lang="en-US" sz="3000" dirty="0">
                <a:solidFill>
                  <a:schemeClr val="accent4">
                    <a:lumMod val="75000"/>
                  </a:schemeClr>
                </a:solidFill>
                <a:latin typeface="+mn-lt"/>
              </a:rPr>
              <a:t>Enrollment Form:</a:t>
            </a:r>
          </a:p>
          <a:p>
            <a:pPr eaLnBrk="1" hangingPunct="1">
              <a:spcBef>
                <a:spcPts val="0"/>
              </a:spcBef>
              <a:buClr>
                <a:schemeClr val="accent4">
                  <a:lumMod val="50000"/>
                </a:schemeClr>
              </a:buClr>
              <a:defRPr/>
            </a:pPr>
            <a:endParaRPr lang="en-US" sz="3000" dirty="0">
              <a:solidFill>
                <a:schemeClr val="accent4">
                  <a:lumMod val="75000"/>
                </a:schemeClr>
              </a:solidFill>
              <a:latin typeface="+mn-lt"/>
            </a:endParaRPr>
          </a:p>
          <a:p>
            <a:pPr eaLnBrk="1" hangingPunct="1">
              <a:spcBef>
                <a:spcPts val="0"/>
              </a:spcBef>
              <a:buClr>
                <a:schemeClr val="accent4">
                  <a:lumMod val="50000"/>
                </a:schemeClr>
              </a:buClr>
              <a:buFont typeface="Arial" pitchFamily="34" charset="0"/>
              <a:buChar char="•"/>
              <a:defRPr/>
            </a:pPr>
            <a:endParaRPr lang="en-US" sz="1000" dirty="0">
              <a:solidFill>
                <a:schemeClr val="accent4">
                  <a:lumMod val="75000"/>
                </a:schemeClr>
              </a:solidFill>
              <a:latin typeface="+mn-lt"/>
            </a:endParaRPr>
          </a:p>
          <a:p>
            <a:pPr eaLnBrk="1" hangingPunct="1">
              <a:spcBef>
                <a:spcPts val="0"/>
              </a:spcBef>
              <a:buClr>
                <a:schemeClr val="accent4">
                  <a:lumMod val="50000"/>
                </a:schemeClr>
              </a:buClr>
              <a:defRPr/>
            </a:pPr>
            <a:endParaRPr lang="en-US" sz="3000" dirty="0">
              <a:solidFill>
                <a:schemeClr val="accent4">
                  <a:lumMod val="75000"/>
                </a:schemeClr>
              </a:solidFill>
              <a:latin typeface="+mn-lt"/>
            </a:endParaRPr>
          </a:p>
          <a:p>
            <a:pPr eaLnBrk="1" hangingPunct="1">
              <a:spcBef>
                <a:spcPts val="0"/>
              </a:spcBef>
              <a:buClr>
                <a:schemeClr val="accent4">
                  <a:lumMod val="50000"/>
                </a:schemeClr>
              </a:buClr>
              <a:defRPr/>
            </a:pPr>
            <a:endParaRPr lang="en-US" sz="1000" dirty="0">
              <a:solidFill>
                <a:schemeClr val="accent4">
                  <a:lumMod val="75000"/>
                </a:schemeClr>
              </a:solidFill>
              <a:latin typeface="+mn-lt"/>
            </a:endParaRPr>
          </a:p>
        </p:txBody>
      </p:sp>
      <p:grpSp>
        <p:nvGrpSpPr>
          <p:cNvPr id="12296" name="Group 10"/>
          <p:cNvGrpSpPr>
            <a:grpSpLocks/>
          </p:cNvGrpSpPr>
          <p:nvPr/>
        </p:nvGrpSpPr>
        <p:grpSpPr bwMode="auto">
          <a:xfrm>
            <a:off x="465138" y="325438"/>
            <a:ext cx="8101012" cy="847725"/>
            <a:chOff x="465221" y="325210"/>
            <a:chExt cx="8100929" cy="847170"/>
          </a:xfrm>
        </p:grpSpPr>
        <p:pic>
          <p:nvPicPr>
            <p:cNvPr id="1229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3686" y="369358"/>
              <a:ext cx="3232464" cy="80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221" y="325210"/>
              <a:ext cx="3435099" cy="84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2" name="Object 1">
            <a:extLst>
              <a:ext uri="{FF2B5EF4-FFF2-40B4-BE49-F238E27FC236}">
                <a16:creationId xmlns:a16="http://schemas.microsoft.com/office/drawing/2014/main" id="{5F2BD2C6-0C6B-4A76-A31E-60AA8FFF8CD3}"/>
              </a:ext>
            </a:extLst>
          </p:cNvPr>
          <p:cNvGraphicFramePr>
            <a:graphicFrameLocks noChangeAspect="1"/>
          </p:cNvGraphicFramePr>
          <p:nvPr>
            <p:extLst>
              <p:ext uri="{D42A27DB-BD31-4B8C-83A1-F6EECF244321}">
                <p14:modId xmlns:p14="http://schemas.microsoft.com/office/powerpoint/2010/main" val="3773202709"/>
              </p:ext>
            </p:extLst>
          </p:nvPr>
        </p:nvGraphicFramePr>
        <p:xfrm>
          <a:off x="434759" y="1908438"/>
          <a:ext cx="3809961" cy="4951125"/>
        </p:xfrm>
        <a:graphic>
          <a:graphicData uri="http://schemas.openxmlformats.org/presentationml/2006/ole">
            <mc:AlternateContent xmlns:mc="http://schemas.openxmlformats.org/markup-compatibility/2006">
              <mc:Choice xmlns:v="urn:schemas-microsoft-com:vml" Requires="v">
                <p:oleObj name="Acrobat Document" r:id="rId6" imgW="5829210" imgH="7543561" progId="Acrobat.Document.DC">
                  <p:embed/>
                </p:oleObj>
              </mc:Choice>
              <mc:Fallback>
                <p:oleObj name="Acrobat Document" r:id="rId6" imgW="5829210" imgH="7543561" progId="Acrobat.Document.DC">
                  <p:embed/>
                  <p:pic>
                    <p:nvPicPr>
                      <p:cNvPr id="0" name=""/>
                      <p:cNvPicPr/>
                      <p:nvPr/>
                    </p:nvPicPr>
                    <p:blipFill>
                      <a:blip r:embed="rId7"/>
                      <a:stretch>
                        <a:fillRect/>
                      </a:stretch>
                    </p:blipFill>
                    <p:spPr>
                      <a:xfrm>
                        <a:off x="434759" y="1908438"/>
                        <a:ext cx="3809961" cy="4951125"/>
                      </a:xfrm>
                      <a:prstGeom prst="rect">
                        <a:avLst/>
                      </a:prstGeom>
                      <a:ln w="3175">
                        <a:solidFill>
                          <a:schemeClr val="tx1"/>
                        </a:solidFill>
                      </a:ln>
                    </p:spPr>
                  </p:pic>
                </p:oleObj>
              </mc:Fallback>
            </mc:AlternateContent>
          </a:graphicData>
        </a:graphic>
      </p:graphicFrame>
      <p:graphicFrame>
        <p:nvGraphicFramePr>
          <p:cNvPr id="3" name="Object 2">
            <a:extLst>
              <a:ext uri="{FF2B5EF4-FFF2-40B4-BE49-F238E27FC236}">
                <a16:creationId xmlns:a16="http://schemas.microsoft.com/office/drawing/2014/main" id="{BA50B6E4-F85D-41D1-969A-301E7F9A16EE}"/>
              </a:ext>
            </a:extLst>
          </p:cNvPr>
          <p:cNvGraphicFramePr>
            <a:graphicFrameLocks noChangeAspect="1"/>
          </p:cNvGraphicFramePr>
          <p:nvPr>
            <p:extLst>
              <p:ext uri="{D42A27DB-BD31-4B8C-83A1-F6EECF244321}">
                <p14:modId xmlns:p14="http://schemas.microsoft.com/office/powerpoint/2010/main" val="218275686"/>
              </p:ext>
            </p:extLst>
          </p:nvPr>
        </p:nvGraphicFramePr>
        <p:xfrm>
          <a:off x="4419600" y="1903611"/>
          <a:ext cx="3809961" cy="4954389"/>
        </p:xfrm>
        <a:graphic>
          <a:graphicData uri="http://schemas.openxmlformats.org/presentationml/2006/ole">
            <mc:AlternateContent xmlns:mc="http://schemas.openxmlformats.org/markup-compatibility/2006">
              <mc:Choice xmlns:v="urn:schemas-microsoft-com:vml" Requires="v">
                <p:oleObj name="Acrobat Document" r:id="rId8" imgW="5829210" imgH="7543561" progId="Acrobat.Document.DC">
                  <p:embed/>
                </p:oleObj>
              </mc:Choice>
              <mc:Fallback>
                <p:oleObj name="Acrobat Document" r:id="rId8" imgW="5829210" imgH="7543561" progId="Acrobat.Document.DC">
                  <p:embed/>
                  <p:pic>
                    <p:nvPicPr>
                      <p:cNvPr id="0" name=""/>
                      <p:cNvPicPr/>
                      <p:nvPr/>
                    </p:nvPicPr>
                    <p:blipFill>
                      <a:blip r:embed="rId9"/>
                      <a:stretch>
                        <a:fillRect/>
                      </a:stretch>
                    </p:blipFill>
                    <p:spPr>
                      <a:xfrm>
                        <a:off x="4419600" y="1903611"/>
                        <a:ext cx="3809961" cy="4954389"/>
                      </a:xfrm>
                      <a:prstGeom prst="rect">
                        <a:avLst/>
                      </a:prstGeom>
                      <a:ln w="3175">
                        <a:solidFill>
                          <a:schemeClr val="tx1"/>
                        </a:solidFill>
                      </a:ln>
                    </p:spPr>
                  </p:pic>
                </p:oleObj>
              </mc:Fallback>
            </mc:AlternateContent>
          </a:graphicData>
        </a:graphic>
      </p:graphicFrame>
    </p:spTree>
    <p:extLst>
      <p:ext uri="{BB962C8B-B14F-4D97-AF65-F5344CB8AC3E}">
        <p14:creationId xmlns:p14="http://schemas.microsoft.com/office/powerpoint/2010/main" val="3790224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2317</TotalTime>
  <Words>2926</Words>
  <Application>Microsoft Office PowerPoint</Application>
  <PresentationFormat>On-screen Show (4:3)</PresentationFormat>
  <Paragraphs>332</Paragraphs>
  <Slides>60</Slides>
  <Notes>2</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4" baseType="lpstr">
      <vt:lpstr>Arial</vt:lpstr>
      <vt:lpstr>Calibri</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hairep</dc:creator>
  <cp:lastModifiedBy>Gaynell Simmons</cp:lastModifiedBy>
  <cp:revision>160</cp:revision>
  <cp:lastPrinted>2022-09-22T14:40:26Z</cp:lastPrinted>
  <dcterms:created xsi:type="dcterms:W3CDTF">2011-10-14T20:52:50Z</dcterms:created>
  <dcterms:modified xsi:type="dcterms:W3CDTF">2022-09-22T14:48:15Z</dcterms:modified>
</cp:coreProperties>
</file>